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4"/>
  </p:notesMasterIdLst>
  <p:sldIdLst>
    <p:sldId id="256" r:id="rId2"/>
    <p:sldId id="257" r:id="rId3"/>
    <p:sldId id="258" r:id="rId4"/>
    <p:sldId id="372" r:id="rId5"/>
    <p:sldId id="259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1" r:id="rId14"/>
    <p:sldId id="320" r:id="rId15"/>
    <p:sldId id="323" r:id="rId16"/>
    <p:sldId id="322" r:id="rId17"/>
    <p:sldId id="325" r:id="rId18"/>
    <p:sldId id="324" r:id="rId19"/>
    <p:sldId id="326" r:id="rId20"/>
    <p:sldId id="327" r:id="rId21"/>
    <p:sldId id="328" r:id="rId22"/>
    <p:sldId id="329" r:id="rId23"/>
    <p:sldId id="366" r:id="rId24"/>
    <p:sldId id="367" r:id="rId25"/>
    <p:sldId id="373" r:id="rId26"/>
    <p:sldId id="330" r:id="rId27"/>
    <p:sldId id="331" r:id="rId28"/>
    <p:sldId id="332" r:id="rId29"/>
    <p:sldId id="359" r:id="rId30"/>
    <p:sldId id="333" r:id="rId31"/>
    <p:sldId id="334" r:id="rId32"/>
    <p:sldId id="360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35" r:id="rId42"/>
    <p:sldId id="345" r:id="rId43"/>
    <p:sldId id="361" r:id="rId44"/>
    <p:sldId id="347" r:id="rId45"/>
    <p:sldId id="348" r:id="rId46"/>
    <p:sldId id="358" r:id="rId47"/>
    <p:sldId id="349" r:id="rId48"/>
    <p:sldId id="363" r:id="rId49"/>
    <p:sldId id="350" r:id="rId50"/>
    <p:sldId id="351" r:id="rId51"/>
    <p:sldId id="352" r:id="rId52"/>
    <p:sldId id="362" r:id="rId53"/>
    <p:sldId id="364" r:id="rId54"/>
    <p:sldId id="365" r:id="rId55"/>
    <p:sldId id="369" r:id="rId56"/>
    <p:sldId id="370" r:id="rId57"/>
    <p:sldId id="371" r:id="rId58"/>
    <p:sldId id="368" r:id="rId59"/>
    <p:sldId id="353" r:id="rId60"/>
    <p:sldId id="356" r:id="rId61"/>
    <p:sldId id="357" r:id="rId62"/>
    <p:sldId id="270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00"/>
    <a:srgbClr val="FF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23250-06A6-48F0-B256-6F7E90A2D489}" type="datetimeFigureOut">
              <a:rPr lang="ru-RU" smtClean="0"/>
              <a:pPr/>
              <a:t>29.07.2021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2B8B7-8FD2-429D-AD7F-E62D9A910A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083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2B8B7-8FD2-429D-AD7F-E62D9A910A3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2B8B7-8FD2-429D-AD7F-E62D9A910A3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2B8B7-8FD2-429D-AD7F-E62D9A910A3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04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65150"/>
            <a:ext cx="76200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311275"/>
            <a:ext cx="7620000" cy="441325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1708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19075"/>
            <a:ext cx="2181225" cy="54959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38125" y="219075"/>
            <a:ext cx="6391275" cy="54959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0717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50199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2556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14478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0" y="14478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1459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8412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74180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41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863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7389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9999">
              <a:schemeClr val="accent6">
                <a:lumMod val="40000"/>
                <a:lumOff val="60000"/>
              </a:schemeClr>
            </a:gs>
            <a:gs pos="70000">
              <a:srgbClr val="FFCCFF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5" y="219075"/>
            <a:ext cx="87249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4478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KKfTN7g2V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483768" y="3573016"/>
            <a:ext cx="2160240" cy="2880320"/>
          </a:xfrm>
        </p:spPr>
      </p:pic>
      <p:pic>
        <p:nvPicPr>
          <p:cNvPr id="6" name="Рисунок 5" descr="5K00uTZUJ9U.jpg"/>
          <p:cNvPicPr>
            <a:picLocks noChangeAspect="1"/>
          </p:cNvPicPr>
          <p:nvPr/>
        </p:nvPicPr>
        <p:blipFill>
          <a:blip r:embed="rId3" cstate="print"/>
          <a:srcRect t="29589" b="28639"/>
          <a:stretch>
            <a:fillRect/>
          </a:stretch>
        </p:blipFill>
        <p:spPr>
          <a:xfrm>
            <a:off x="2267744" y="980728"/>
            <a:ext cx="4137179" cy="2304256"/>
          </a:xfrm>
          <a:prstGeom prst="rect">
            <a:avLst/>
          </a:prstGeom>
        </p:spPr>
      </p:pic>
      <p:pic>
        <p:nvPicPr>
          <p:cNvPr id="7" name="Рисунок 6" descr="IktBjLz9T3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76672"/>
            <a:ext cx="2166780" cy="2889040"/>
          </a:xfrm>
          <a:prstGeom prst="rect">
            <a:avLst/>
          </a:prstGeom>
        </p:spPr>
      </p:pic>
      <p:pic>
        <p:nvPicPr>
          <p:cNvPr id="8" name="Рисунок 7" descr="JmeHt0Nr90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548680"/>
            <a:ext cx="2166780" cy="2889040"/>
          </a:xfrm>
          <a:prstGeom prst="rect">
            <a:avLst/>
          </a:prstGeom>
        </p:spPr>
      </p:pic>
      <p:pic>
        <p:nvPicPr>
          <p:cNvPr id="9" name="Рисунок 8" descr="pjLtQFUEoP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3573016"/>
            <a:ext cx="2166780" cy="2889040"/>
          </a:xfrm>
          <a:prstGeom prst="rect">
            <a:avLst/>
          </a:prstGeom>
        </p:spPr>
      </p:pic>
      <p:pic>
        <p:nvPicPr>
          <p:cNvPr id="10" name="Рисунок 9" descr="q7LxA3u83F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4" y="3573016"/>
            <a:ext cx="2166780" cy="2889040"/>
          </a:xfrm>
          <a:prstGeom prst="rect">
            <a:avLst/>
          </a:prstGeom>
        </p:spPr>
      </p:pic>
      <p:pic>
        <p:nvPicPr>
          <p:cNvPr id="11" name="Рисунок 10" descr="Y9OKty3379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3645024"/>
            <a:ext cx="2166780" cy="288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6093296"/>
            <a:ext cx="5544616" cy="576064"/>
          </a:xfrm>
        </p:spPr>
        <p:txBody>
          <a:bodyPr/>
          <a:lstStyle/>
          <a:p>
            <a:pPr>
              <a:buNone/>
            </a:pPr>
            <a:r>
              <a:rPr lang="ru-RU" sz="32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10чел., </a:t>
            </a:r>
            <a:r>
              <a:rPr lang="ru-RU" sz="32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Гайнутдинова</a:t>
            </a:r>
            <a:r>
              <a:rPr lang="ru-RU" sz="32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Т.С.</a:t>
            </a:r>
            <a:endParaRPr lang="ru-RU" sz="3200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210219_19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2663888" cy="1997916"/>
          </a:xfrm>
          <a:prstGeom prst="rect">
            <a:avLst/>
          </a:prstGeom>
        </p:spPr>
      </p:pic>
      <p:pic>
        <p:nvPicPr>
          <p:cNvPr id="7" name="Рисунок 6" descr="20210219_19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332656"/>
            <a:ext cx="2663888" cy="1997916"/>
          </a:xfrm>
          <a:prstGeom prst="rect">
            <a:avLst/>
          </a:prstGeom>
        </p:spPr>
      </p:pic>
      <p:pic>
        <p:nvPicPr>
          <p:cNvPr id="8" name="Рисунок 7" descr="20210219_1902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332656"/>
            <a:ext cx="2976331" cy="2232248"/>
          </a:xfrm>
          <a:prstGeom prst="rect">
            <a:avLst/>
          </a:prstGeom>
        </p:spPr>
      </p:pic>
      <p:pic>
        <p:nvPicPr>
          <p:cNvPr id="11" name="Рисунок 10" descr="20210219_1955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2042846"/>
            <a:ext cx="4536504" cy="3402378"/>
          </a:xfrm>
          <a:prstGeom prst="rect">
            <a:avLst/>
          </a:prstGeom>
        </p:spPr>
      </p:pic>
      <p:pic>
        <p:nvPicPr>
          <p:cNvPr id="5" name="Содержимое 4" descr="20210219_184256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3347864" y="4941168"/>
            <a:ext cx="2304256" cy="1728192"/>
          </a:xfrm>
        </p:spPr>
      </p:pic>
      <p:pic>
        <p:nvPicPr>
          <p:cNvPr id="9" name="Рисунок 8" descr="20210219_19102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4509120"/>
            <a:ext cx="2663888" cy="1997916"/>
          </a:xfrm>
          <a:prstGeom prst="rect">
            <a:avLst/>
          </a:prstGeom>
        </p:spPr>
      </p:pic>
      <p:pic>
        <p:nvPicPr>
          <p:cNvPr id="10" name="Рисунок 9" descr="20210219_1911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4293096"/>
            <a:ext cx="2663888" cy="199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6093296"/>
            <a:ext cx="5544616" cy="576064"/>
          </a:xfrm>
        </p:spPr>
        <p:txBody>
          <a:bodyPr/>
          <a:lstStyle/>
          <a:p>
            <a:pPr>
              <a:buNone/>
            </a:pPr>
            <a:r>
              <a:rPr lang="ru-RU" sz="3200" b="1" dirty="0" smtClean="0">
                <a:solidFill>
                  <a:schemeClr val="bg2">
                    <a:lumMod val="10000"/>
                    <a:lumOff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10чел., </a:t>
            </a:r>
            <a:r>
              <a:rPr lang="ru-RU" sz="3200" b="1" dirty="0" err="1" smtClean="0">
                <a:solidFill>
                  <a:schemeClr val="bg2">
                    <a:lumMod val="10000"/>
                    <a:lumOff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Гайнутдинова</a:t>
            </a:r>
            <a:r>
              <a:rPr lang="ru-RU" sz="3200" b="1" dirty="0" smtClean="0">
                <a:solidFill>
                  <a:schemeClr val="bg2">
                    <a:lumMod val="10000"/>
                    <a:lumOff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Т.С.</a:t>
            </a:r>
            <a:endParaRPr lang="ru-RU" sz="3200" b="1" dirty="0">
              <a:solidFill>
                <a:schemeClr val="bg2">
                  <a:lumMod val="10000"/>
                  <a:lumOff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210219_19185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9584" y="4049688"/>
            <a:ext cx="3744416" cy="2808312"/>
          </a:xfrm>
        </p:spPr>
      </p:pic>
      <p:pic>
        <p:nvPicPr>
          <p:cNvPr id="6" name="Рисунок 5" descr="20210219_1934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4379979" cy="3284984"/>
          </a:xfrm>
          <a:prstGeom prst="rect">
            <a:avLst/>
          </a:prstGeom>
        </p:spPr>
      </p:pic>
      <p:pic>
        <p:nvPicPr>
          <p:cNvPr id="8" name="Рисунок 7" descr="20210219_1942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04482"/>
            <a:ext cx="4338024" cy="3253518"/>
          </a:xfrm>
          <a:prstGeom prst="rect">
            <a:avLst/>
          </a:prstGeom>
        </p:spPr>
      </p:pic>
      <p:pic>
        <p:nvPicPr>
          <p:cNvPr id="4098" name="Picture 2" descr="E:\Инновационная площадка\Площадка 2020-2021\ФОТО Игра Поле чудес\20210219_1938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0"/>
            <a:ext cx="3754388" cy="2815791"/>
          </a:xfrm>
          <a:prstGeom prst="rect">
            <a:avLst/>
          </a:prstGeom>
          <a:noFill/>
        </p:spPr>
      </p:pic>
      <p:pic>
        <p:nvPicPr>
          <p:cNvPr id="9" name="Рисунок 8" descr="20210219_1953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1988840"/>
            <a:ext cx="2440139" cy="3253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99384" y="6021288"/>
            <a:ext cx="5544616" cy="576064"/>
          </a:xfrm>
        </p:spPr>
        <p:txBody>
          <a:bodyPr/>
          <a:lstStyle/>
          <a:p>
            <a:pPr>
              <a:buNone/>
            </a:pPr>
            <a:r>
              <a:rPr lang="ru-RU" sz="32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12чел., Осипова Н.Е.</a:t>
            </a:r>
            <a:endParaRPr lang="ru-RU" sz="3200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V7UL1-CZe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8" y="4005064"/>
            <a:ext cx="1998222" cy="2664296"/>
          </a:xfrm>
        </p:spPr>
      </p:pic>
      <p:pic>
        <p:nvPicPr>
          <p:cNvPr id="6" name="Рисунок 5" descr="-hD7Ycvq0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48680"/>
            <a:ext cx="2160240" cy="2880320"/>
          </a:xfrm>
          <a:prstGeom prst="rect">
            <a:avLst/>
          </a:prstGeom>
        </p:spPr>
      </p:pic>
      <p:pic>
        <p:nvPicPr>
          <p:cNvPr id="8" name="Рисунок 7" descr="l_J_EqPrUF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4077072"/>
            <a:ext cx="1944216" cy="2592288"/>
          </a:xfrm>
          <a:prstGeom prst="rect">
            <a:avLst/>
          </a:prstGeom>
        </p:spPr>
      </p:pic>
      <p:pic>
        <p:nvPicPr>
          <p:cNvPr id="10" name="Рисунок 9" descr="nhvLtJ5lKc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3789040"/>
            <a:ext cx="2181790" cy="2909053"/>
          </a:xfrm>
          <a:prstGeom prst="rect">
            <a:avLst/>
          </a:prstGeom>
        </p:spPr>
      </p:pic>
      <p:pic>
        <p:nvPicPr>
          <p:cNvPr id="11" name="Рисунок 10" descr="NnXITO52w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789040"/>
            <a:ext cx="2160240" cy="2880320"/>
          </a:xfrm>
          <a:prstGeom prst="rect">
            <a:avLst/>
          </a:prstGeom>
        </p:spPr>
      </p:pic>
      <p:pic>
        <p:nvPicPr>
          <p:cNvPr id="12" name="Рисунок 11" descr="wGc9EpVL7U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58154" y="404664"/>
            <a:ext cx="2385846" cy="3181128"/>
          </a:xfrm>
          <a:prstGeom prst="rect">
            <a:avLst/>
          </a:prstGeom>
        </p:spPr>
      </p:pic>
      <p:pic>
        <p:nvPicPr>
          <p:cNvPr id="7" name="Рисунок 6" descr="IvRDmeFtWX0.jpg"/>
          <p:cNvPicPr>
            <a:picLocks noChangeAspect="1"/>
          </p:cNvPicPr>
          <p:nvPr/>
        </p:nvPicPr>
        <p:blipFill>
          <a:blip r:embed="rId8" cstate="print"/>
          <a:srcRect t="39291"/>
          <a:stretch>
            <a:fillRect/>
          </a:stretch>
        </p:blipFill>
        <p:spPr>
          <a:xfrm>
            <a:off x="2051720" y="1196752"/>
            <a:ext cx="4902656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88224" y="4653136"/>
            <a:ext cx="3059832" cy="576064"/>
          </a:xfrm>
        </p:spPr>
        <p:txBody>
          <a:bodyPr/>
          <a:lstStyle/>
          <a:p>
            <a:pPr>
              <a:buNone/>
            </a:pPr>
            <a:r>
              <a:rPr lang="ru-RU" sz="32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12чел.,</a:t>
            </a:r>
          </a:p>
          <a:p>
            <a:pPr>
              <a:buNone/>
            </a:pPr>
            <a:r>
              <a:rPr lang="ru-RU" sz="32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Базуева В.Н.</a:t>
            </a:r>
            <a:endParaRPr lang="ru-RU" sz="3200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w48AHF3pJQ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635896" y="188640"/>
            <a:ext cx="2016223" cy="1512168"/>
          </a:xfrm>
        </p:spPr>
      </p:pic>
      <p:pic>
        <p:nvPicPr>
          <p:cNvPr id="8" name="Рисунок 7" descr="fS1PaGzt2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260648"/>
            <a:ext cx="3072341" cy="2304256"/>
          </a:xfrm>
          <a:prstGeom prst="rect">
            <a:avLst/>
          </a:prstGeom>
        </p:spPr>
      </p:pic>
      <p:pic>
        <p:nvPicPr>
          <p:cNvPr id="9" name="Рисунок 8" descr="T3CWkMr-kl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1632" y="3933056"/>
            <a:ext cx="3312368" cy="2484276"/>
          </a:xfrm>
          <a:prstGeom prst="rect">
            <a:avLst/>
          </a:prstGeom>
        </p:spPr>
      </p:pic>
      <p:pic>
        <p:nvPicPr>
          <p:cNvPr id="11" name="Рисунок 10" descr="XCZIT3qEDk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221088"/>
            <a:ext cx="2999925" cy="2249944"/>
          </a:xfrm>
          <a:prstGeom prst="rect">
            <a:avLst/>
          </a:prstGeom>
        </p:spPr>
      </p:pic>
      <p:pic>
        <p:nvPicPr>
          <p:cNvPr id="6" name="Рисунок 5" descr="BLfWQ3_BcoQ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260648"/>
            <a:ext cx="2976331" cy="2232248"/>
          </a:xfrm>
          <a:prstGeom prst="rect">
            <a:avLst/>
          </a:prstGeom>
        </p:spPr>
      </p:pic>
      <p:pic>
        <p:nvPicPr>
          <p:cNvPr id="7" name="Рисунок 6" descr="ewbrJzmp89Q.jpg"/>
          <p:cNvPicPr>
            <a:picLocks noChangeAspect="1"/>
          </p:cNvPicPr>
          <p:nvPr/>
        </p:nvPicPr>
        <p:blipFill>
          <a:blip r:embed="rId7" cstate="print"/>
          <a:srcRect t="22564" b="5641"/>
          <a:stretch>
            <a:fillRect/>
          </a:stretch>
        </p:blipFill>
        <p:spPr>
          <a:xfrm>
            <a:off x="2195736" y="1916832"/>
            <a:ext cx="4680520" cy="2520280"/>
          </a:xfrm>
          <a:prstGeom prst="rect">
            <a:avLst/>
          </a:prstGeom>
        </p:spPr>
      </p:pic>
      <p:pic>
        <p:nvPicPr>
          <p:cNvPr id="10" name="Рисунок 9" descr="tWHzPBk7ZnQ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15816" y="4221088"/>
            <a:ext cx="2999925" cy="2249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5517232"/>
            <a:ext cx="5544616" cy="576064"/>
          </a:xfrm>
        </p:spPr>
        <p:txBody>
          <a:bodyPr/>
          <a:lstStyle/>
          <a:p>
            <a:pPr>
              <a:buNone/>
            </a:pPr>
            <a:r>
              <a:rPr lang="ru-RU" sz="32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20чел., Кузнецова И.И.</a:t>
            </a:r>
            <a:endParaRPr lang="ru-RU" sz="3200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8640"/>
            <a:ext cx="8466144" cy="64087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u="sng" dirty="0">
                <a:solidFill>
                  <a:srgbClr val="002060"/>
                </a:solidFill>
              </a:rPr>
              <a:t>Тема:</a:t>
            </a:r>
            <a:r>
              <a:rPr lang="ru-RU" dirty="0">
                <a:solidFill>
                  <a:srgbClr val="002060"/>
                </a:solidFill>
              </a:rPr>
              <a:t> «Апробирование технологий родительского образования в работе с родителями школьников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</a:p>
          <a:p>
            <a:pPr>
              <a:buNone/>
            </a:pPr>
            <a:r>
              <a:rPr lang="ru-RU" dirty="0">
                <a:solidFill>
                  <a:srgbClr val="002060"/>
                </a:solidFill>
              </a:rPr>
              <a:t>1.  Выстраивание позитивных </a:t>
            </a:r>
            <a:r>
              <a:rPr lang="ru-RU" dirty="0" err="1">
                <a:solidFill>
                  <a:srgbClr val="002060"/>
                </a:solidFill>
              </a:rPr>
              <a:t>детско</a:t>
            </a:r>
            <a:r>
              <a:rPr lang="ru-RU" dirty="0">
                <a:solidFill>
                  <a:srgbClr val="002060"/>
                </a:solidFill>
              </a:rPr>
              <a:t> – родительских отношений;</a:t>
            </a:r>
          </a:p>
          <a:p>
            <a:pPr>
              <a:buNone/>
            </a:pPr>
            <a:r>
              <a:rPr lang="ru-RU" dirty="0">
                <a:solidFill>
                  <a:srgbClr val="002060"/>
                </a:solidFill>
              </a:rPr>
              <a:t>2.  Формирование потребности в родительском образовании у взрослых и у детей; организация работы трех Школ (любящих родителей, семейного уклада, </a:t>
            </a:r>
            <a:r>
              <a:rPr lang="ru-RU" dirty="0" smtClean="0">
                <a:solidFill>
                  <a:srgbClr val="002060"/>
                </a:solidFill>
              </a:rPr>
              <a:t>родителей будущих </a:t>
            </a:r>
            <a:r>
              <a:rPr lang="ru-RU" dirty="0">
                <a:solidFill>
                  <a:srgbClr val="002060"/>
                </a:solidFill>
              </a:rPr>
              <a:t>первоклассников)</a:t>
            </a:r>
          </a:p>
          <a:p>
            <a:pPr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_90lpesp9s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2937373" cy="2204864"/>
          </a:xfrm>
        </p:spPr>
      </p:pic>
      <p:pic>
        <p:nvPicPr>
          <p:cNvPr id="7" name="Рисунок 6" descr="EUC4yqUHrZ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260648"/>
            <a:ext cx="2879912" cy="2159934"/>
          </a:xfrm>
          <a:prstGeom prst="rect">
            <a:avLst/>
          </a:prstGeom>
        </p:spPr>
      </p:pic>
      <p:pic>
        <p:nvPicPr>
          <p:cNvPr id="8" name="Рисунок 7" descr="fjdMdx_ta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88640"/>
            <a:ext cx="2879912" cy="2159934"/>
          </a:xfrm>
          <a:prstGeom prst="rect">
            <a:avLst/>
          </a:prstGeom>
        </p:spPr>
      </p:pic>
      <p:pic>
        <p:nvPicPr>
          <p:cNvPr id="9" name="Рисунок 8" descr="K7iustxBGH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3429000"/>
            <a:ext cx="2879912" cy="2159934"/>
          </a:xfrm>
          <a:prstGeom prst="rect">
            <a:avLst/>
          </a:prstGeom>
        </p:spPr>
      </p:pic>
      <p:pic>
        <p:nvPicPr>
          <p:cNvPr id="10" name="Рисунок 9" descr="P-wcEOBRBS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3429000"/>
            <a:ext cx="2879912" cy="2159934"/>
          </a:xfrm>
          <a:prstGeom prst="rect">
            <a:avLst/>
          </a:prstGeom>
        </p:spPr>
      </p:pic>
      <p:pic>
        <p:nvPicPr>
          <p:cNvPr id="11" name="Рисунок 10" descr="wbhabZbgDB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429000"/>
            <a:ext cx="2879912" cy="2159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99384" y="6021288"/>
            <a:ext cx="5544616" cy="576064"/>
          </a:xfrm>
        </p:spPr>
        <p:txBody>
          <a:bodyPr/>
          <a:lstStyle/>
          <a:p>
            <a:pPr>
              <a:buNone/>
            </a:pPr>
            <a:r>
              <a:rPr lang="ru-RU" sz="32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 чел., </a:t>
            </a:r>
            <a:r>
              <a:rPr lang="ru-RU" sz="32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Гайнутдинова</a:t>
            </a:r>
            <a:r>
              <a:rPr lang="ru-RU" sz="32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Т.С.</a:t>
            </a:r>
            <a:endParaRPr lang="ru-RU" sz="3200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48478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Заключительное занятие Школы любящих родителей. </a:t>
            </a:r>
          </a:p>
          <a:p>
            <a:pPr algn="ctr"/>
            <a:r>
              <a:rPr lang="ru-RU" sz="2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Подведение итогов года. </a:t>
            </a:r>
            <a:endParaRPr lang="ru-RU" sz="24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LywS2Z6ee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268760"/>
            <a:ext cx="3741298" cy="2808312"/>
          </a:xfrm>
        </p:spPr>
      </p:pic>
      <p:pic>
        <p:nvPicPr>
          <p:cNvPr id="6" name="Рисунок 5" descr="aAT-hArTsp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428999"/>
            <a:ext cx="2232248" cy="2973853"/>
          </a:xfrm>
          <a:prstGeom prst="rect">
            <a:avLst/>
          </a:prstGeom>
        </p:spPr>
      </p:pic>
      <p:pic>
        <p:nvPicPr>
          <p:cNvPr id="7" name="Рисунок 6" descr="BDCx5cq_rF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4365104"/>
            <a:ext cx="2899925" cy="2174944"/>
          </a:xfrm>
          <a:prstGeom prst="rect">
            <a:avLst/>
          </a:prstGeom>
        </p:spPr>
      </p:pic>
      <p:pic>
        <p:nvPicPr>
          <p:cNvPr id="8" name="Рисунок 7" descr="Q5pJGrt57O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253348"/>
            <a:ext cx="2304256" cy="3069784"/>
          </a:xfrm>
          <a:prstGeom prst="rect">
            <a:avLst/>
          </a:prstGeom>
        </p:spPr>
      </p:pic>
      <p:pic>
        <p:nvPicPr>
          <p:cNvPr id="9" name="Рисунок 8" descr="RcalooJeFg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3861048"/>
            <a:ext cx="2016224" cy="2686061"/>
          </a:xfrm>
          <a:prstGeom prst="rect">
            <a:avLst/>
          </a:prstGeom>
        </p:spPr>
      </p:pic>
      <p:pic>
        <p:nvPicPr>
          <p:cNvPr id="10" name="Рисунок 9" descr="ФОТО2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26894" y="548680"/>
            <a:ext cx="2053938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Инновационная площадка\Площадка 2020-2021\УСЛ Гайнутдинова Сейва\63x0b1W6_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08566"/>
            <a:ext cx="3384376" cy="2538282"/>
          </a:xfrm>
          <a:prstGeom prst="rect">
            <a:avLst/>
          </a:prstGeom>
          <a:noFill/>
        </p:spPr>
      </p:pic>
      <p:pic>
        <p:nvPicPr>
          <p:cNvPr id="7171" name="Picture 3" descr="E:\Инновационная площадка\Площадка 2020-2021\УСЛ Гайнутдинова Сейва\BtfWMDaXL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293096"/>
            <a:ext cx="3048000" cy="2286000"/>
          </a:xfrm>
          <a:prstGeom prst="rect">
            <a:avLst/>
          </a:prstGeom>
          <a:noFill/>
        </p:spPr>
      </p:pic>
      <p:pic>
        <p:nvPicPr>
          <p:cNvPr id="7172" name="Picture 4" descr="E:\Инновационная площадка\Площадка 2020-2021\УСЛ Гайнутдинова Сейва\Yidbqgz1WY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916832"/>
            <a:ext cx="3528053" cy="264604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724900" cy="715963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 семейной любви «Любите своего ребенка»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Делимся опытом с коллегами из филиала  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Сейвинская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ООШ» в рамках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Фестиваля_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открытых_уроков_МБОУ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«Лесокамочка»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724900" cy="715963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 семейной любви «Перекресток выбора: пена цивилизации или корабли мысли»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Делимся опытом в филиале 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Сейвинская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ООШ» в рамках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Фестиваля_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открытых_уроков_МБОУ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«Лесокамочка»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E:\Инновационная площадка\Площадка 2020-2021\УСЛ Балуева М.А. Сейва\6-yxJyAFyJ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3515883" cy="2636912"/>
          </a:xfrm>
          <a:prstGeom prst="rect">
            <a:avLst/>
          </a:prstGeom>
          <a:noFill/>
        </p:spPr>
      </p:pic>
      <p:pic>
        <p:nvPicPr>
          <p:cNvPr id="8195" name="Picture 3" descr="E:\Инновационная площадка\Площадка 2020-2021\УСЛ Балуева М.А. Сейва\H8Gk7CJ_uf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437112"/>
            <a:ext cx="2736304" cy="2052228"/>
          </a:xfrm>
          <a:prstGeom prst="rect">
            <a:avLst/>
          </a:prstGeom>
          <a:noFill/>
        </p:spPr>
      </p:pic>
      <p:pic>
        <p:nvPicPr>
          <p:cNvPr id="8196" name="Picture 4" descr="E:\Инновационная площадка\Площадка 2020-2021\УСЛ Балуева М.А. Сейва\0VlOf6rO-W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132856"/>
            <a:ext cx="3491542" cy="2618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724900" cy="715963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Отзывы о работе Школы любящих родителей:</a:t>
            </a:r>
            <a:endParaRPr lang="ru-RU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426896" cy="4158208"/>
          </a:xfrm>
        </p:spPr>
        <p:txBody>
          <a:bodyPr/>
          <a:lstStyle/>
          <a:p>
            <a:r>
              <a:rPr lang="ru-RU" sz="2000" i="1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Посещая </a:t>
            </a:r>
            <a:r>
              <a:rPr lang="ru-RU" sz="2000" i="1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занятия Школы любящих родителей, </a:t>
            </a:r>
            <a:r>
              <a:rPr lang="ru-RU" sz="2000" i="1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я научилась </a:t>
            </a:r>
            <a:r>
              <a:rPr lang="ru-RU" sz="2000" i="1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прививать любовь внучки к родителям, гордиться школой, семьей, страной, в которой мы живем. Стремление к успешной уче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бе (</a:t>
            </a:r>
            <a:r>
              <a:rPr lang="ru-RU" sz="2000" dirty="0" err="1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Таганова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 Л.В., бабушка ученицы 9-го класса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).</a:t>
            </a:r>
          </a:p>
          <a:p>
            <a:endParaRPr lang="ru-RU" sz="2000" dirty="0" smtClean="0">
              <a:solidFill>
                <a:schemeClr val="tx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2000" i="1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Посещая занятия Школы любящих родителей, </a:t>
            </a:r>
            <a:r>
              <a:rPr lang="ru-RU" sz="2000" i="1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я пересмотрела </a:t>
            </a:r>
            <a:r>
              <a:rPr lang="ru-RU" sz="2000" i="1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свое отношение к детям: выслушаю, уделю им время, которого катастрофически не хватает. Хочу, чтобы Школа любящих родителей работала и давала нам огромный опыт в воспитании детей. Спасибо всем за это!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( </a:t>
            </a:r>
            <a:r>
              <a:rPr lang="ru-RU" sz="2000" dirty="0" err="1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Легкова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 С.И., мама учеников 2-го и 8-го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классов)</a:t>
            </a:r>
          </a:p>
          <a:p>
            <a:endParaRPr lang="ru-RU" sz="2000" dirty="0" smtClean="0">
              <a:solidFill>
                <a:schemeClr val="tx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2000" i="1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Я поняла</a:t>
            </a:r>
            <a:r>
              <a:rPr lang="ru-RU" sz="2000" i="1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, что чем больше ты даешь ребенку тепла, уделяешь ему внимания, которого ему так не </a:t>
            </a:r>
            <a:r>
              <a:rPr lang="ru-RU" sz="2000" i="1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хватает, тем больше в дальнейш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ем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получишь то же самое от него. Все возвращается бумерангом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(</a:t>
            </a:r>
            <a:r>
              <a:rPr lang="ru-RU" sz="2000" dirty="0" err="1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Базуева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Н.Н., мама учеников 4-го и 9-го классов).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99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159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Школа </a:t>
            </a:r>
            <a:r>
              <a:rPr lang="ru-RU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семейного уклада</a:t>
            </a:r>
            <a:r>
              <a:rPr lang="ru-RU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28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1988840"/>
            <a:ext cx="46085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002060"/>
                </a:solidFill>
              </a:rPr>
              <a:t>Цель работы школы: </a:t>
            </a:r>
            <a:r>
              <a:rPr lang="ru-RU" sz="2800" b="1" dirty="0" smtClean="0">
                <a:solidFill>
                  <a:srgbClr val="002060"/>
                </a:solidFill>
              </a:rPr>
              <a:t>создание условий для изучения школьниками основ семейного уклада.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4180344"/>
            <a:ext cx="46805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 Занятия Школы проводились 1 раз в четверть.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  С учащимися проведено 19 уроков семейной любви. </a:t>
            </a:r>
            <a:endParaRPr lang="ru-RU" sz="2800" dirty="0"/>
          </a:p>
        </p:txBody>
      </p:sp>
      <p:pic>
        <p:nvPicPr>
          <p:cNvPr id="1028" name="Picture 4" descr="https://sun9-33.userapi.com/impg/cAu2HF0oygT4Vp9E6PH8DbyfbK0wO0tmQmcTaA/F1pCQYwXfgI.jpg?size=604x604&amp;quality=96&amp;sign=04dbabed709f2e84b4324f5fdcd6b94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5325"/>
            <a:ext cx="4024908" cy="40249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2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669360"/>
          </a:xfrm>
        </p:spPr>
        <p:txBody>
          <a:bodyPr/>
          <a:lstStyle/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«Заботливые ли мы дети?», «Родительский дом» (1кл., </a:t>
            </a:r>
            <a:r>
              <a:rPr lang="ru-RU" sz="2400" dirty="0" err="1" smtClean="0">
                <a:solidFill>
                  <a:srgbClr val="002060"/>
                </a:solidFill>
              </a:rPr>
              <a:t>Гилева</a:t>
            </a:r>
            <a:r>
              <a:rPr lang="ru-RU" sz="2400" dirty="0" smtClean="0">
                <a:solidFill>
                  <a:srgbClr val="002060"/>
                </a:solidFill>
              </a:rPr>
              <a:t> Г.А.)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«Добрая погода в доме», «Любовь в нашем доме» (3кл., Пономарева А.Р.)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«Все начинается с любви к бабушке и дедушке», «Лучик </a:t>
            </a:r>
            <a:r>
              <a:rPr lang="ru-RU" sz="2400" dirty="0" err="1" smtClean="0">
                <a:solidFill>
                  <a:srgbClr val="002060"/>
                </a:solidFill>
              </a:rPr>
              <a:t>солнца-доброта</a:t>
            </a:r>
            <a:r>
              <a:rPr lang="ru-RU" sz="2400" dirty="0" smtClean="0">
                <a:solidFill>
                  <a:srgbClr val="002060"/>
                </a:solidFill>
              </a:rPr>
              <a:t>», «Семья начинается с мамы, папы и меня», «Ромашковое поле» (4кл., Балуева М.А.)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«Легко ли быть родителем», «Любовь в нашем доме» (5кл., Мышкина Е.Б.)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«Старость в радость», «Легко ли быть родителем», «Любовь в нашем доме» (6кл., Мышкина Е.Б.)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«Старость в радость», «Поговорим о маме» (7кл., Базуева В.Н.)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«Разговор о маме»(8кл.,Гайнутдинова Т.С.)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 «Уважай старость», «Взгляды во взрослую жизнь», «Мы тоже будем родителями» (9 </a:t>
            </a:r>
            <a:r>
              <a:rPr lang="ru-RU" sz="2400" dirty="0" err="1" smtClean="0">
                <a:solidFill>
                  <a:srgbClr val="002060"/>
                </a:solidFill>
              </a:rPr>
              <a:t>кл</a:t>
            </a:r>
            <a:r>
              <a:rPr lang="ru-RU" sz="2400" dirty="0" smtClean="0">
                <a:solidFill>
                  <a:srgbClr val="002060"/>
                </a:solidFill>
              </a:rPr>
              <a:t>., Кузнецова И.И.)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Фото Пусть всегда будет мама\УСЛ Разговор о маме\vAyI27vjw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636912"/>
            <a:ext cx="2430270" cy="3240360"/>
          </a:xfrm>
          <a:prstGeom prst="rect">
            <a:avLst/>
          </a:prstGeom>
          <a:noFill/>
        </p:spPr>
      </p:pic>
      <p:pic>
        <p:nvPicPr>
          <p:cNvPr id="5" name="Picture 3" descr="G:\Фото Пусть всегда будет мама\УСЛ Разговор о маме\2-p7yW6X5-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1835126" cy="2446835"/>
          </a:xfrm>
          <a:prstGeom prst="rect">
            <a:avLst/>
          </a:prstGeom>
          <a:noFill/>
        </p:spPr>
      </p:pic>
      <p:pic>
        <p:nvPicPr>
          <p:cNvPr id="6" name="Picture 5" descr="G:\Фото Пусть всегда будет мама\УСЛ Разговор о маме\Nfw1ObOLbl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764704"/>
            <a:ext cx="1943138" cy="2590851"/>
          </a:xfrm>
          <a:prstGeom prst="rect">
            <a:avLst/>
          </a:prstGeom>
          <a:noFill/>
        </p:spPr>
      </p:pic>
      <p:pic>
        <p:nvPicPr>
          <p:cNvPr id="7" name="Picture 4" descr="G:\Фото Пусть всегда будет мама\УСЛ Разговор о маме\87WeY9a415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564904"/>
            <a:ext cx="2448272" cy="3264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Zb5NzYfL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96136" y="764704"/>
            <a:ext cx="2704538" cy="2028404"/>
          </a:xfrm>
        </p:spPr>
      </p:pic>
      <p:pic>
        <p:nvPicPr>
          <p:cNvPr id="5" name="Рисунок 4" descr="qVe1vdOp2M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548680"/>
            <a:ext cx="3767944" cy="2825958"/>
          </a:xfrm>
          <a:prstGeom prst="rect">
            <a:avLst/>
          </a:prstGeom>
        </p:spPr>
      </p:pic>
      <p:pic>
        <p:nvPicPr>
          <p:cNvPr id="6" name="Рисунок 5" descr="sK4Xq9q_ld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3194618"/>
            <a:ext cx="4176464" cy="3132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24900" cy="7159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Содержание работы: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7580" y="908720"/>
            <a:ext cx="8652892" cy="609329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Повышение квалификации классных руководителей</a:t>
            </a:r>
            <a:endParaRPr lang="ru-RU" sz="2400" b="1" dirty="0">
              <a:solidFill>
                <a:srgbClr val="002060"/>
              </a:solidFill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Работа Школы любящих родителей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Работа Школы семейного </a:t>
            </a:r>
            <a:r>
              <a:rPr lang="ru-RU" sz="2400" b="1" dirty="0" smtClean="0">
                <a:solidFill>
                  <a:srgbClr val="002060"/>
                </a:solidFill>
              </a:rPr>
              <a:t>уклада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</a:rPr>
              <a:t>Работа Школы для родителей будущих первоклассников</a:t>
            </a:r>
            <a:endParaRPr lang="ru-RU" sz="24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</a:rPr>
              <a:t>Письма </a:t>
            </a:r>
            <a:r>
              <a:rPr lang="ru-RU" sz="2400" b="1" dirty="0">
                <a:solidFill>
                  <a:srgbClr val="002060"/>
                </a:solidFill>
              </a:rPr>
              <a:t>к любящим родителям (3кл., 4кл., 5кл., 6кл.,7кл., 8кл., 9кл</a:t>
            </a:r>
            <a:r>
              <a:rPr lang="ru-RU" sz="2400" b="1" dirty="0" smtClean="0">
                <a:solidFill>
                  <a:srgbClr val="002060"/>
                </a:solidFill>
              </a:rPr>
              <a:t>.)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</a:rPr>
              <a:t>Участие в акциях различного уровня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</a:rPr>
              <a:t>Участие в конкурсах различного уровня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</a:rPr>
              <a:t> Совместная </a:t>
            </a:r>
            <a:r>
              <a:rPr lang="ru-RU" sz="2400" b="1" dirty="0">
                <a:solidFill>
                  <a:srgbClr val="002060"/>
                </a:solidFill>
              </a:rPr>
              <a:t>внеурочная деятельность учителей, детей </a:t>
            </a:r>
            <a:r>
              <a:rPr lang="ru-RU" sz="2400" b="1" dirty="0" smtClean="0">
                <a:solidFill>
                  <a:srgbClr val="002060"/>
                </a:solidFill>
              </a:rPr>
              <a:t>и </a:t>
            </a:r>
            <a:r>
              <a:rPr lang="ru-RU" sz="2400" b="1" dirty="0">
                <a:solidFill>
                  <a:srgbClr val="002060"/>
                </a:solidFill>
              </a:rPr>
              <a:t>родителей</a:t>
            </a:r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7159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Школа </a:t>
            </a:r>
            <a:r>
              <a:rPr lang="ru-RU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для родителей будущих первоклассников </a:t>
            </a:r>
            <a:r>
              <a:rPr lang="ru-RU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28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2780928"/>
            <a:ext cx="50405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002060"/>
                </a:solidFill>
              </a:rPr>
              <a:t>Цель работы школы: </a:t>
            </a:r>
            <a:r>
              <a:rPr lang="ru-RU" sz="2800" b="1" dirty="0" smtClean="0">
                <a:solidFill>
                  <a:srgbClr val="002060"/>
                </a:solidFill>
              </a:rPr>
              <a:t>создание условий для эффективного сотрудничества семьи и школы в вопросах воспитания детей старшего дошкольного возраста при подготовке их к обучению в школе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endParaRPr lang="ru-RU" sz="2800" dirty="0"/>
          </a:p>
        </p:txBody>
      </p:sp>
      <p:pic>
        <p:nvPicPr>
          <p:cNvPr id="5" name="Picture 4" descr="https://sun9-33.userapi.com/impg/cAu2HF0oygT4Vp9E6PH8DbyfbK0wO0tmQmcTaA/F1pCQYwXfgI.jpg?size=604x604&amp;quality=96&amp;sign=04dbabed709f2e84b4324f5fdcd6b94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3384376" cy="30888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2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92696"/>
            <a:ext cx="7992888" cy="5688632"/>
          </a:xfrm>
        </p:spPr>
        <p:txBody>
          <a:bodyPr/>
          <a:lstStyle/>
          <a:p>
            <a:pPr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1. «Школьное будущее моего ребенка»</a:t>
            </a:r>
          </a:p>
          <a:p>
            <a:pPr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2. «Коммуникативные способности»</a:t>
            </a:r>
          </a:p>
          <a:p>
            <a:pPr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3. «Детско-родительские отношения»</a:t>
            </a:r>
          </a:p>
          <a:p>
            <a:pPr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4. «Адаптация к школе. Что это такое?»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bFwb9umDW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404664"/>
            <a:ext cx="3096344" cy="3096344"/>
          </a:xfrm>
        </p:spPr>
      </p:pic>
      <p:pic>
        <p:nvPicPr>
          <p:cNvPr id="5" name="Рисунок 4" descr="B-Se9VXY6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84984"/>
            <a:ext cx="3168352" cy="3168352"/>
          </a:xfrm>
          <a:prstGeom prst="rect">
            <a:avLst/>
          </a:prstGeom>
        </p:spPr>
      </p:pic>
      <p:pic>
        <p:nvPicPr>
          <p:cNvPr id="6" name="Рисунок 5" descr="IH8iV6hbTQ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132856"/>
            <a:ext cx="4065104" cy="4065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7159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Письма к любящим родителям</a:t>
            </a:r>
            <a:r>
              <a:rPr lang="ru-RU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28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204864"/>
            <a:ext cx="8496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Письмо маме «Тебе, родная»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Письмо папам «</a:t>
            </a:r>
            <a:r>
              <a:rPr lang="ru-RU" sz="2800" dirty="0" err="1" smtClean="0">
                <a:solidFill>
                  <a:srgbClr val="002060"/>
                </a:solidFill>
              </a:rPr>
              <a:t>Ты-мой</a:t>
            </a:r>
            <a:r>
              <a:rPr lang="ru-RU" sz="2800" dirty="0" smtClean="0">
                <a:solidFill>
                  <a:srgbClr val="002060"/>
                </a:solidFill>
              </a:rPr>
              <a:t> пример и лучший друг…», «Папа, я хочу тебе сказать…»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Письмо папам к международному Дню мужчин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Письмо «Новогоднее пожелание классного руководителя» (4кл., Балуева М.А.)</a:t>
            </a: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722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-108520" y="2564904"/>
            <a:ext cx="9144000" cy="7159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Акции </a:t>
            </a:r>
            <a:r>
              <a:rPr lang="ru-RU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28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2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 «Подарок милой мамочке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G:\Фото Пусть всегда будет мама\Подарок маме\7класс\XAqw-_ajr-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4221088"/>
            <a:ext cx="1567060" cy="2089413"/>
          </a:xfrm>
          <a:prstGeom prst="rect">
            <a:avLst/>
          </a:prstGeom>
          <a:noFill/>
        </p:spPr>
      </p:pic>
      <p:pic>
        <p:nvPicPr>
          <p:cNvPr id="1028" name="Picture 4" descr="G:\Фото Пусть всегда будет мама\Подарок маме\7класс\3nbQOUSgCx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221088"/>
            <a:ext cx="1567060" cy="2089413"/>
          </a:xfrm>
          <a:prstGeom prst="rect">
            <a:avLst/>
          </a:prstGeom>
          <a:noFill/>
        </p:spPr>
      </p:pic>
      <p:pic>
        <p:nvPicPr>
          <p:cNvPr id="1029" name="Picture 5" descr="G:\Фото Пусть всегда будет мама\Подарок маме\7класс\gNi16M7Mt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221088"/>
            <a:ext cx="1567060" cy="2089413"/>
          </a:xfrm>
          <a:prstGeom prst="rect">
            <a:avLst/>
          </a:prstGeom>
          <a:noFill/>
        </p:spPr>
      </p:pic>
      <p:pic>
        <p:nvPicPr>
          <p:cNvPr id="1030" name="Picture 6" descr="G:\Фото Пусть всегда будет мама\Подарок маме\7класс\m7IbVIlMqX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21088"/>
            <a:ext cx="1567060" cy="2089413"/>
          </a:xfrm>
          <a:prstGeom prst="rect">
            <a:avLst/>
          </a:prstGeom>
          <a:noFill/>
        </p:spPr>
      </p:pic>
      <p:pic>
        <p:nvPicPr>
          <p:cNvPr id="1031" name="Picture 7" descr="G:\Фото Пусть всегда будет мама\Подарок маме\7класс\M11_22Z65h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221088"/>
            <a:ext cx="1567060" cy="2089413"/>
          </a:xfrm>
          <a:prstGeom prst="rect">
            <a:avLst/>
          </a:prstGeom>
          <a:noFill/>
        </p:spPr>
      </p:pic>
      <p:pic>
        <p:nvPicPr>
          <p:cNvPr id="1032" name="Picture 8" descr="G:\Фото Пусть всегда будет мама\Подарок маме\7класс\nytVpD1JT8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060848"/>
            <a:ext cx="1567060" cy="2089413"/>
          </a:xfrm>
          <a:prstGeom prst="rect">
            <a:avLst/>
          </a:prstGeom>
          <a:noFill/>
        </p:spPr>
      </p:pic>
      <p:pic>
        <p:nvPicPr>
          <p:cNvPr id="1033" name="Picture 9" descr="G:\Фото Пусть всегда будет мама\Подарок маме\7класс\PYwcCENoCl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4221088"/>
            <a:ext cx="1567060" cy="2089413"/>
          </a:xfrm>
          <a:prstGeom prst="rect">
            <a:avLst/>
          </a:prstGeom>
          <a:noFill/>
        </p:spPr>
      </p:pic>
      <p:pic>
        <p:nvPicPr>
          <p:cNvPr id="1034" name="Picture 10" descr="G:\Фото Пусть всегда будет мама\Подарок маме\7класс\wotH_e0f_w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2060848"/>
            <a:ext cx="1567060" cy="2089413"/>
          </a:xfrm>
          <a:prstGeom prst="rect">
            <a:avLst/>
          </a:prstGeom>
          <a:noFill/>
        </p:spPr>
      </p:pic>
      <p:pic>
        <p:nvPicPr>
          <p:cNvPr id="1035" name="Picture 11" descr="G:\Фото Пусть всегда будет мама\Подарок маме\7класс\i09n9BmQOG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75656" y="2132856"/>
            <a:ext cx="1512168" cy="2016223"/>
          </a:xfrm>
          <a:prstGeom prst="rect">
            <a:avLst/>
          </a:prstGeom>
          <a:noFill/>
        </p:spPr>
      </p:pic>
      <p:pic>
        <p:nvPicPr>
          <p:cNvPr id="1036" name="Picture 12" descr="G:\Фото Пусть всегда будет мама\Подарок маме\7класс\HckKxYmZ0jc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56176" y="2132856"/>
            <a:ext cx="1512168" cy="2016223"/>
          </a:xfrm>
          <a:prstGeom prst="rect">
            <a:avLst/>
          </a:prstGeom>
          <a:noFill/>
        </p:spPr>
      </p:pic>
      <p:pic>
        <p:nvPicPr>
          <p:cNvPr id="1026" name="Picture 2" descr="G:\Фото Пусть всегда будет мама\Подарок маме\4 класс\j-MX41xAPc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99792" y="2204864"/>
            <a:ext cx="3456383" cy="194421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131840" y="1268760"/>
            <a:ext cx="2343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54 человека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Виртуальная доска «Моя мама лучше всех» в контакте </a:t>
            </a:r>
          </a:p>
        </p:txBody>
      </p:sp>
      <p:pic>
        <p:nvPicPr>
          <p:cNvPr id="2050" name="Picture 2" descr="G:\Фото Пусть всегда будет мама\Виртуальная доска\Screenshot_20201127-120524_V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7"/>
            <a:ext cx="2088232" cy="4524503"/>
          </a:xfrm>
          <a:prstGeom prst="rect">
            <a:avLst/>
          </a:prstGeom>
          <a:noFill/>
        </p:spPr>
      </p:pic>
      <p:pic>
        <p:nvPicPr>
          <p:cNvPr id="2051" name="Picture 3" descr="G:\Фото Пусть всегда будет мама\Виртуальная доска\Screenshot_20201127-120448_V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628800"/>
            <a:ext cx="2127005" cy="460851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03848" y="2492896"/>
            <a:ext cx="2146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19 человек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Выпуск видеоролика «Если мама рядом», размещение в беседе родителям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2492896"/>
            <a:ext cx="2343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34 человека</a:t>
            </a:r>
            <a:endParaRPr lang="ru-RU" sz="3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8698" r="13869" b="12242"/>
          <a:stretch>
            <a:fillRect/>
          </a:stretch>
        </p:blipFill>
        <p:spPr bwMode="auto">
          <a:xfrm>
            <a:off x="467544" y="3166171"/>
            <a:ext cx="3528392" cy="299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8066" t="5113" r="16335" b="12500"/>
          <a:stretch>
            <a:fillRect/>
          </a:stretch>
        </p:blipFill>
        <p:spPr bwMode="auto">
          <a:xfrm>
            <a:off x="4860032" y="3212976"/>
            <a:ext cx="370021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Онлайн-концерт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«Сюрприз для мамы»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880" y="1628800"/>
            <a:ext cx="2146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15 человек</a:t>
            </a:r>
            <a:endParaRPr lang="ru-RU" sz="32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8010" r="8163" b="7376"/>
          <a:stretch>
            <a:fillRect/>
          </a:stretch>
        </p:blipFill>
        <p:spPr bwMode="auto">
          <a:xfrm>
            <a:off x="2195736" y="2348880"/>
            <a:ext cx="4104456" cy="38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Социальная реклама в поселке «Позвоните маме»</a:t>
            </a:r>
          </a:p>
        </p:txBody>
      </p:sp>
      <p:pic>
        <p:nvPicPr>
          <p:cNvPr id="9218" name="Picture 2" descr="G:\Фото Пусть всегда будет мама\Социальная реклама\R6mFcqkNQcA.jpg"/>
          <p:cNvPicPr>
            <a:picLocks noChangeAspect="1" noChangeArrowheads="1"/>
          </p:cNvPicPr>
          <p:nvPr/>
        </p:nvPicPr>
        <p:blipFill>
          <a:blip r:embed="rId2" cstate="print"/>
          <a:srcRect b="19516"/>
          <a:stretch>
            <a:fillRect/>
          </a:stretch>
        </p:blipFill>
        <p:spPr bwMode="auto">
          <a:xfrm>
            <a:off x="611560" y="2276872"/>
            <a:ext cx="3772222" cy="4048041"/>
          </a:xfrm>
          <a:prstGeom prst="rect">
            <a:avLst/>
          </a:prstGeom>
          <a:noFill/>
        </p:spPr>
      </p:pic>
      <p:pic>
        <p:nvPicPr>
          <p:cNvPr id="9219" name="Picture 3" descr="G:\Фото Пусть всегда будет мама\Социальная реклама\GIJiorbusM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528" y="2060848"/>
            <a:ext cx="3024336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33.userapi.com/impg/cAu2HF0oygT4Vp9E6PH8DbyfbK0wO0tmQmcTaA/F1pCQYwXfgI.jpg?size=604x604&amp;quality=96&amp;sign=04dbabed709f2e84b4324f5fdcd6b94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52" y="1972287"/>
            <a:ext cx="3952900" cy="366486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2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159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Школа любящих родителей</a:t>
            </a:r>
            <a:br>
              <a:rPr lang="ru-RU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28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4888" y="2261190"/>
            <a:ext cx="46085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002060"/>
                </a:solidFill>
              </a:rPr>
              <a:t>Цель работы школы: </a:t>
            </a:r>
            <a:r>
              <a:rPr lang="ru-RU" sz="2800" b="1" dirty="0" smtClean="0">
                <a:solidFill>
                  <a:srgbClr val="002060"/>
                </a:solidFill>
              </a:rPr>
              <a:t>формирование основ  родительской культуры.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4077072"/>
            <a:ext cx="4037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Занятия Школы проводились 1 раз в месяц с октября по апрель. </a:t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С родителями проведено 8 занятий.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108651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 «С днем матери!» (поздравление в поселке)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G:\Фото Пусть всегда будет мама\Акция Поздравление в поселке\jk7mRkC1qW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988840"/>
            <a:ext cx="2891880" cy="3855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1268760"/>
            <a:ext cx="8724900" cy="7159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районной акции «Пусть всегда будет мама!»  (диплом за 1 место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Диплом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2348880"/>
            <a:ext cx="2974908" cy="426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«Доброе дело с папой»,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Инновационная площадка\Площадка 2020-2021\Акция Отцами славится Россия\Доброе дело с папой\u8thBW8Ld4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2896"/>
            <a:ext cx="3078342" cy="4104456"/>
          </a:xfrm>
          <a:prstGeom prst="rect">
            <a:avLst/>
          </a:prstGeom>
          <a:noFill/>
        </p:spPr>
      </p:pic>
      <p:pic>
        <p:nvPicPr>
          <p:cNvPr id="5123" name="Picture 3" descr="E:\Инновационная площадка\Площадка 2020-2021\Акция Отцами славится Россия\Доброе дело с папой\wxogt8QpTX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124744"/>
            <a:ext cx="2376264" cy="3168352"/>
          </a:xfrm>
          <a:prstGeom prst="rect">
            <a:avLst/>
          </a:prstGeom>
          <a:noFill/>
        </p:spPr>
      </p:pic>
      <p:pic>
        <p:nvPicPr>
          <p:cNvPr id="5124" name="Picture 4" descr="E:\Инновационная площадка\Площадка 2020-2021\Акция Отцами славится Россия\Доброе дело с папой\P7CJ2hdQOW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060848"/>
            <a:ext cx="2561481" cy="34153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724900" cy="7159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Фотогазета «Мой папа на службе Родины», (13 чел.)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Е.Б\S-TZkaDGkq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988840"/>
            <a:ext cx="4512501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692696"/>
            <a:ext cx="83529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 «</a:t>
            </a:r>
            <a:r>
              <a:rPr lang="ru-RU" sz="4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Лесокамские</a:t>
            </a: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папы об отцовстве» (став отцом, понимаешь…), приняли участие 15 чел </a:t>
            </a:r>
          </a:p>
          <a:p>
            <a:endParaRPr lang="ru-RU" sz="4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kern="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Участие в краевой акции «Отцами славится Россия!»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0" y="2564904"/>
            <a:ext cx="9144000" cy="7159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Конкурсы </a:t>
            </a:r>
            <a:r>
              <a:rPr lang="ru-RU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28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2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476672"/>
            <a:ext cx="8724900" cy="7159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районном конкурсе «Семья года» (3 семьи)</a:t>
            </a:r>
          </a:p>
        </p:txBody>
      </p:sp>
      <p:pic>
        <p:nvPicPr>
          <p:cNvPr id="7170" name="Picture 2" descr="E:\Инновационная площадка\Площадка 2020-2021\Награждение Семья года\Фото\juYsyjTcu7U.jpg"/>
          <p:cNvPicPr>
            <a:picLocks noChangeAspect="1" noChangeArrowheads="1"/>
          </p:cNvPicPr>
          <p:nvPr/>
        </p:nvPicPr>
        <p:blipFill>
          <a:blip r:embed="rId2" cstate="print"/>
          <a:srcRect l="19858" t="17830" b="7702"/>
          <a:stretch>
            <a:fillRect/>
          </a:stretch>
        </p:blipFill>
        <p:spPr bwMode="auto">
          <a:xfrm>
            <a:off x="3635896" y="4005063"/>
            <a:ext cx="2232248" cy="2765617"/>
          </a:xfrm>
          <a:prstGeom prst="rect">
            <a:avLst/>
          </a:prstGeom>
          <a:noFill/>
        </p:spPr>
      </p:pic>
      <p:pic>
        <p:nvPicPr>
          <p:cNvPr id="7171" name="Picture 3" descr="E:\Инновационная площадка\Площадка 2020-2021\Награждение Семья года\Фото\v3cHZMPos9I.jpg"/>
          <p:cNvPicPr>
            <a:picLocks noChangeAspect="1" noChangeArrowheads="1"/>
          </p:cNvPicPr>
          <p:nvPr/>
        </p:nvPicPr>
        <p:blipFill>
          <a:blip r:embed="rId3" cstate="print"/>
          <a:srcRect l="29925" t="18900" r="11801" b="9701"/>
          <a:stretch>
            <a:fillRect/>
          </a:stretch>
        </p:blipFill>
        <p:spPr bwMode="auto">
          <a:xfrm>
            <a:off x="6156176" y="4005064"/>
            <a:ext cx="2899381" cy="2664296"/>
          </a:xfrm>
          <a:prstGeom prst="rect">
            <a:avLst/>
          </a:prstGeom>
          <a:noFill/>
        </p:spPr>
      </p:pic>
      <p:pic>
        <p:nvPicPr>
          <p:cNvPr id="7172" name="Picture 4" descr="E:\Инновационная площадка\Площадка 2020-2021\Награждение Семья года\Фото\xe-7o75ckHk.jpg"/>
          <p:cNvPicPr>
            <a:picLocks noChangeAspect="1" noChangeArrowheads="1"/>
          </p:cNvPicPr>
          <p:nvPr/>
        </p:nvPicPr>
        <p:blipFill>
          <a:blip r:embed="rId4" cstate="print"/>
          <a:srcRect l="13043" r="6522" b="11715"/>
          <a:stretch>
            <a:fillRect/>
          </a:stretch>
        </p:blipFill>
        <p:spPr bwMode="auto">
          <a:xfrm>
            <a:off x="323528" y="4049688"/>
            <a:ext cx="2886321" cy="2808312"/>
          </a:xfrm>
          <a:prstGeom prst="rect">
            <a:avLst/>
          </a:prstGeom>
          <a:noFill/>
        </p:spPr>
      </p:pic>
      <p:pic>
        <p:nvPicPr>
          <p:cNvPr id="7173" name="Picture 5" descr="E:\Инновационная площадка\Площадка 2020-2021\Награждение Семья года\Фото\hSsyUfQvH-4.jpg"/>
          <p:cNvPicPr>
            <a:picLocks noChangeAspect="1" noChangeArrowheads="1"/>
          </p:cNvPicPr>
          <p:nvPr/>
        </p:nvPicPr>
        <p:blipFill>
          <a:blip r:embed="rId5" cstate="print"/>
          <a:srcRect t="10256"/>
          <a:stretch>
            <a:fillRect/>
          </a:stretch>
        </p:blipFill>
        <p:spPr bwMode="auto">
          <a:xfrm>
            <a:off x="2843807" y="1340768"/>
            <a:ext cx="3851399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«Мой папа -лучший кулинар»</a:t>
            </a:r>
          </a:p>
        </p:txBody>
      </p:sp>
      <p:pic>
        <p:nvPicPr>
          <p:cNvPr id="6146" name="Picture 2" descr="E:\Инновационная площадка\Площадка 2020-2021\Акция Отцами славится Россия\Мой папа кулинар\ByeSwgw1il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412776"/>
            <a:ext cx="3071664" cy="2303748"/>
          </a:xfrm>
          <a:prstGeom prst="rect">
            <a:avLst/>
          </a:prstGeom>
          <a:noFill/>
        </p:spPr>
      </p:pic>
      <p:pic>
        <p:nvPicPr>
          <p:cNvPr id="6148" name="Picture 4" descr="E:\Инновационная площадка\Площадка 2020-2021\Акция Отцами славится Россия\Мой папа кулинар\MqymAuElJ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3839580" cy="2879685"/>
          </a:xfrm>
          <a:prstGeom prst="rect">
            <a:avLst/>
          </a:prstGeom>
          <a:noFill/>
        </p:spPr>
      </p:pic>
      <p:pic>
        <p:nvPicPr>
          <p:cNvPr id="6147" name="Picture 3" descr="E:\Инновационная площадка\Площадка 2020-2021\Акция Отцами славится Россия\Мой папа кулинар\FbA1yTc1v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005064"/>
            <a:ext cx="4536504" cy="2551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724900" cy="7159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детских рисунков «Папин портрет» среди 1-7кл., приняли участие 18чел., ДОУ-6чел.</a:t>
            </a:r>
          </a:p>
        </p:txBody>
      </p:sp>
      <p:pic>
        <p:nvPicPr>
          <p:cNvPr id="4098" name="Picture 2" descr="C:\Users\User\Desktop\Е.Б\nrJjpSqwQnw.jpg"/>
          <p:cNvPicPr>
            <a:picLocks noChangeAspect="1" noChangeArrowheads="1"/>
          </p:cNvPicPr>
          <p:nvPr/>
        </p:nvPicPr>
        <p:blipFill>
          <a:blip r:embed="rId2" cstate="print"/>
          <a:srcRect t="13770" b="25985"/>
          <a:stretch>
            <a:fillRect/>
          </a:stretch>
        </p:blipFill>
        <p:spPr bwMode="auto">
          <a:xfrm>
            <a:off x="1619672" y="1988839"/>
            <a:ext cx="5040560" cy="4048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3140968"/>
            <a:ext cx="8724900" cy="715963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презентаций и видеороликов «Моя бабушка», «Мой дедушка» (13чел.)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стихов собственного сочинения «Папа мой - пример во всем»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547664" y="1844824"/>
            <a:ext cx="6624736" cy="71596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«Любите своего ребенка»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2123728" y="6021288"/>
            <a:ext cx="5945088" cy="648072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</a:rPr>
              <a:t>10 чел.,  </a:t>
            </a:r>
            <a:r>
              <a:rPr lang="ru-RU" b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Гайнутдинова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</a:rPr>
              <a:t> Т.С.</a:t>
            </a:r>
            <a:endParaRPr lang="ru-RU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12776"/>
            <a:ext cx="8724900" cy="7159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методических разработок по родительскому образованию взрослых и детей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Родительству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стоит учиться –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родительству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стоит учить» (3чел.)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33" y="3304648"/>
            <a:ext cx="2880320" cy="3477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7" b="6567"/>
          <a:stretch/>
        </p:blipFill>
        <p:spPr>
          <a:xfrm>
            <a:off x="5004048" y="3286105"/>
            <a:ext cx="2664296" cy="3477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0" y="2060848"/>
            <a:ext cx="9144000" cy="7159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Совместная внеурочная деятельность учителей, детей и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41722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Селфи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бабулей и дедулей» (22чел.)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Е.Б\Селфи\o5zwxyX-ff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851920" y="1052736"/>
            <a:ext cx="2016224" cy="2688298"/>
          </a:xfrm>
          <a:prstGeom prst="rect">
            <a:avLst/>
          </a:prstGeom>
          <a:noFill/>
        </p:spPr>
      </p:pic>
      <p:pic>
        <p:nvPicPr>
          <p:cNvPr id="3075" name="Picture 3" descr="C:\Users\User\Desktop\Е.Б\Селфи\Женя Кугуел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83568" y="1340768"/>
            <a:ext cx="2016224" cy="1512168"/>
          </a:xfrm>
          <a:prstGeom prst="rect">
            <a:avLst/>
          </a:prstGeom>
          <a:noFill/>
        </p:spPr>
      </p:pic>
      <p:pic>
        <p:nvPicPr>
          <p:cNvPr id="3076" name="Picture 4" descr="C:\Users\User\Desktop\Е.Б\Селфи\6-O9Z4sfT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500614"/>
            <a:ext cx="2304256" cy="3076548"/>
          </a:xfrm>
          <a:prstGeom prst="rect">
            <a:avLst/>
          </a:prstGeom>
          <a:noFill/>
        </p:spPr>
      </p:pic>
      <p:pic>
        <p:nvPicPr>
          <p:cNvPr id="3077" name="Picture 5" descr="C:\Users\User\Desktop\Е.Б\Селфи\6Oc5ecKug_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987823" y="3933056"/>
            <a:ext cx="1944217" cy="2598064"/>
          </a:xfrm>
          <a:prstGeom prst="rect">
            <a:avLst/>
          </a:prstGeom>
          <a:noFill/>
        </p:spPr>
      </p:pic>
      <p:pic>
        <p:nvPicPr>
          <p:cNvPr id="3078" name="Picture 6" descr="C:\Users\User\Desktop\Е.Б\Селфи\8vGxw6Thgr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23528" y="3140968"/>
            <a:ext cx="2816312" cy="1584176"/>
          </a:xfrm>
          <a:prstGeom prst="rect">
            <a:avLst/>
          </a:prstGeom>
          <a:noFill/>
        </p:spPr>
      </p:pic>
      <p:pic>
        <p:nvPicPr>
          <p:cNvPr id="3079" name="Picture 7" descr="C:\Users\User\Desktop\Е.Б\Селфи\dx7m-_L_3x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732239" y="1052735"/>
            <a:ext cx="1949413" cy="25992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548680"/>
            <a:ext cx="8724900" cy="715963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Новогодний праздник (Родители приняли участие в сценарии, проведении конкурсов, помогали в изготовлении костюмов «Символ года»)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Е.Б\Новогодний праздник\8Ua5Zz8Wh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617132"/>
            <a:ext cx="2736304" cy="2052228"/>
          </a:xfrm>
          <a:prstGeom prst="rect">
            <a:avLst/>
          </a:prstGeom>
          <a:noFill/>
        </p:spPr>
      </p:pic>
      <p:pic>
        <p:nvPicPr>
          <p:cNvPr id="5124" name="Picture 4" descr="C:\Users\User\Desktop\Е.Б\Новогодний праздник\j96HPMZFVu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562" y="1556792"/>
            <a:ext cx="3936438" cy="2952328"/>
          </a:xfrm>
          <a:prstGeom prst="rect">
            <a:avLst/>
          </a:prstGeom>
          <a:noFill/>
        </p:spPr>
      </p:pic>
      <p:pic>
        <p:nvPicPr>
          <p:cNvPr id="5125" name="Picture 5" descr="C:\Users\User\Desktop\Е.Б\Новогодний праздник\KiSGpWWjrO8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21088"/>
            <a:ext cx="3103570" cy="2328259"/>
          </a:xfrm>
          <a:prstGeom prst="rect">
            <a:avLst/>
          </a:prstGeom>
          <a:noFill/>
        </p:spPr>
      </p:pic>
      <p:pic>
        <p:nvPicPr>
          <p:cNvPr id="5126" name="Picture 6" descr="C:\Users\User\Desktop\Е.Б\Новогодний праздник\RdGDgMN3tx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916832"/>
            <a:ext cx="3672408" cy="2754305"/>
          </a:xfrm>
          <a:prstGeom prst="rect">
            <a:avLst/>
          </a:prstGeom>
          <a:noFill/>
        </p:spPr>
      </p:pic>
      <p:pic>
        <p:nvPicPr>
          <p:cNvPr id="5123" name="Picture 3" descr="C:\Users\User\Desktop\Е.Б\Новогодний праздник\IJ7RN_mcxV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2348880"/>
            <a:ext cx="1698189" cy="2264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24900" cy="715963"/>
          </a:xfrm>
        </p:spPr>
        <p:txBody>
          <a:bodyPr>
            <a:noAutofit/>
          </a:bodyPr>
          <a:lstStyle/>
          <a:p>
            <a:pPr lvl="0"/>
            <a:r>
              <a:rPr lang="ru-RU" sz="3200" dirty="0" smtClean="0">
                <a:solidFill>
                  <a:srgbClr val="002060"/>
                </a:solidFill>
              </a:rPr>
              <a:t>Конкурс проектов «Моя семья» (8чел., 4кл.)</a:t>
            </a:r>
          </a:p>
        </p:txBody>
      </p:sp>
      <p:pic>
        <p:nvPicPr>
          <p:cNvPr id="6146" name="Picture 2" descr="C:\Users\User\Desktop\Е.Б\Проекты Моя семья\hGhY9ZoeJj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149080"/>
            <a:ext cx="3154545" cy="2367880"/>
          </a:xfrm>
          <a:prstGeom prst="rect">
            <a:avLst/>
          </a:prstGeom>
          <a:noFill/>
        </p:spPr>
      </p:pic>
      <p:pic>
        <p:nvPicPr>
          <p:cNvPr id="6147" name="Picture 3" descr="C:\Users\User\Desktop\Е.Б\Проекты Моя семья\I7NMPwsJ7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2880320" cy="2880320"/>
          </a:xfrm>
          <a:prstGeom prst="rect">
            <a:avLst/>
          </a:prstGeom>
          <a:noFill/>
        </p:spPr>
      </p:pic>
      <p:pic>
        <p:nvPicPr>
          <p:cNvPr id="6148" name="Picture 4" descr="C:\Users\User\Desktop\Е.Б\Проекты Моя семья\JsJHSHgRKL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861048"/>
            <a:ext cx="2664296" cy="2664296"/>
          </a:xfrm>
          <a:prstGeom prst="rect">
            <a:avLst/>
          </a:prstGeom>
          <a:noFill/>
        </p:spPr>
      </p:pic>
      <p:pic>
        <p:nvPicPr>
          <p:cNvPr id="6149" name="Picture 5" descr="C:\Users\User\Desktop\Е.Б\Проекты Моя семья\205YYZNBFS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268760"/>
            <a:ext cx="2664296" cy="2664296"/>
          </a:xfrm>
          <a:prstGeom prst="rect">
            <a:avLst/>
          </a:prstGeom>
          <a:noFill/>
        </p:spPr>
      </p:pic>
      <p:pic>
        <p:nvPicPr>
          <p:cNvPr id="6150" name="Picture 6" descr="C:\Users\User\Desktop\Е.Б\Проекты Моя семья\DOPLavS4Ds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124744"/>
            <a:ext cx="3083496" cy="3083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24900" cy="715963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Игровая программа «Масленица» </a:t>
            </a:r>
          </a:p>
        </p:txBody>
      </p:sp>
      <p:pic>
        <p:nvPicPr>
          <p:cNvPr id="2052" name="Picture 4" descr="https://sun9-24.userapi.com/impg/f8p2UlrBV1x_TSfq6NnMEop4GlVdF5yVWcX7xQ/xVpFeOCScRA.jpg?size=1280x1280&amp;quality=96&amp;sign=30f0c4fcbc7715f1556310647326893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564904"/>
            <a:ext cx="3840361" cy="3840361"/>
          </a:xfrm>
          <a:prstGeom prst="rect">
            <a:avLst/>
          </a:prstGeom>
          <a:noFill/>
        </p:spPr>
      </p:pic>
      <p:pic>
        <p:nvPicPr>
          <p:cNvPr id="2054" name="Picture 6" descr="https://sun9-87.userapi.com/impg/dQOoSdj3KNPhvJ4JGKfow4eTud4I-RN4ZRxaVQ/GXg5sFBD2rU.jpg?size=1280x1280&amp;quality=96&amp;sign=d8baa9b3357f96b369c5ecac3203361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4239965" cy="4239965"/>
          </a:xfrm>
          <a:prstGeom prst="rect">
            <a:avLst/>
          </a:prstGeom>
          <a:noFill/>
        </p:spPr>
      </p:pic>
      <p:pic>
        <p:nvPicPr>
          <p:cNvPr id="2050" name="Picture 2" descr="https://sun9-66.userapi.com/impg/a4rYsa9UdT1j3E98Y0x9GriWiHdMsY3vmEi5Gg/CRgCqA9E5zM.jpg?size=1280x960&amp;quality=96&amp;sign=2f7fbe9c21df2a4cf65c47b00a18f99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124744"/>
            <a:ext cx="3031762" cy="2273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4744"/>
            <a:ext cx="8724900" cy="715963"/>
          </a:xfrm>
        </p:spPr>
        <p:txBody>
          <a:bodyPr>
            <a:noAutofit/>
          </a:bodyPr>
          <a:lstStyle/>
          <a:p>
            <a:pPr lvl="0"/>
            <a:r>
              <a:rPr lang="ru-RU" sz="3200" dirty="0" smtClean="0">
                <a:solidFill>
                  <a:srgbClr val="002060"/>
                </a:solidFill>
              </a:rPr>
              <a:t>Мастер –классы, которые проводили родители: «Поделки из </a:t>
            </a:r>
            <a:r>
              <a:rPr lang="ru-RU" sz="3200" dirty="0" err="1" smtClean="0">
                <a:solidFill>
                  <a:srgbClr val="002060"/>
                </a:solidFill>
              </a:rPr>
              <a:t>папье</a:t>
            </a:r>
            <a:r>
              <a:rPr lang="ru-RU" sz="3200" dirty="0" smtClean="0">
                <a:solidFill>
                  <a:srgbClr val="002060"/>
                </a:solidFill>
              </a:rPr>
              <a:t>- </a:t>
            </a:r>
            <a:r>
              <a:rPr lang="ru-RU" sz="3200" dirty="0" err="1" smtClean="0">
                <a:solidFill>
                  <a:srgbClr val="002060"/>
                </a:solidFill>
              </a:rPr>
              <a:t>маше</a:t>
            </a:r>
            <a:r>
              <a:rPr lang="ru-RU" sz="3200" dirty="0" smtClean="0">
                <a:solidFill>
                  <a:srgbClr val="002060"/>
                </a:solidFill>
              </a:rPr>
              <a:t>», «Блины», «Изготовление поделки «Пасхальный цыпленок», «Изготовление сувениров на День влюбленных»</a:t>
            </a:r>
          </a:p>
        </p:txBody>
      </p:sp>
      <p:pic>
        <p:nvPicPr>
          <p:cNvPr id="77826" name="Picture 2" descr="https://sun9-22.userapi.com/impg/R8idSHDf_5tZf-Scuq-L-D0iYZVSa0aacPOJTg/xlwmFuAjVUs.jpg?size=810x1080&amp;quality=96&amp;sign=e771ae5b161e5bb2288b70121c2e3cc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708920"/>
            <a:ext cx="1846102" cy="2461469"/>
          </a:xfrm>
          <a:prstGeom prst="rect">
            <a:avLst/>
          </a:prstGeom>
          <a:noFill/>
        </p:spPr>
      </p:pic>
      <p:pic>
        <p:nvPicPr>
          <p:cNvPr id="77828" name="Picture 4" descr="https://sun9-74.userapi.com/impg/jteYr6kK4ao4-wBMm5dB5chdlhtsCpPuSQB0kg/uA3MhsTty9E.jpg?size=512x1080&amp;quality=96&amp;sign=5f010100b16c01c4abeb39c2bf7e5e11&amp;type=album"/>
          <p:cNvPicPr>
            <a:picLocks noChangeAspect="1" noChangeArrowheads="1"/>
          </p:cNvPicPr>
          <p:nvPr/>
        </p:nvPicPr>
        <p:blipFill>
          <a:blip r:embed="rId3" cstate="print"/>
          <a:srcRect t="33028" b="31973"/>
          <a:stretch>
            <a:fillRect/>
          </a:stretch>
        </p:blipFill>
        <p:spPr bwMode="auto">
          <a:xfrm>
            <a:off x="395536" y="3356992"/>
            <a:ext cx="2535936" cy="1872208"/>
          </a:xfrm>
          <a:prstGeom prst="rect">
            <a:avLst/>
          </a:prstGeom>
          <a:noFill/>
        </p:spPr>
      </p:pic>
      <p:pic>
        <p:nvPicPr>
          <p:cNvPr id="77830" name="Picture 6" descr="https://sun9-76.userapi.com/impg/F-G9cF1uEkNxOffRjSZEMUeYuigBGeoBcEIyVQ/oZdUhUwPLmk.jpg?size=512x1080&amp;quality=96&amp;sign=7295b860d342f97b55ce137ecc1ea2e2&amp;type=album"/>
          <p:cNvPicPr>
            <a:picLocks noChangeAspect="1" noChangeArrowheads="1"/>
          </p:cNvPicPr>
          <p:nvPr/>
        </p:nvPicPr>
        <p:blipFill>
          <a:blip r:embed="rId4" cstate="print"/>
          <a:srcRect t="28128" b="20773"/>
          <a:stretch>
            <a:fillRect/>
          </a:stretch>
        </p:blipFill>
        <p:spPr bwMode="auto">
          <a:xfrm>
            <a:off x="3275856" y="2564904"/>
            <a:ext cx="2338192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24900" cy="715963"/>
          </a:xfrm>
        </p:spPr>
        <p:txBody>
          <a:bodyPr>
            <a:noAutofit/>
          </a:bodyPr>
          <a:lstStyle/>
          <a:p>
            <a:pPr lvl="0"/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Опрос населения поселка «Хороший папа-это», «Настоящий мужчина-это»</a:t>
            </a:r>
          </a:p>
        </p:txBody>
      </p:sp>
      <p:pic>
        <p:nvPicPr>
          <p:cNvPr id="1026" name="Picture 2" descr="https://sun9-21.userapi.com/impg/abqcWxO0Tgc25Q7mAqPU56E-BAK45uSC-tDYmQ/ttm-Q_xLVyA.jpg?size=1600x1197&amp;quality=96&amp;sign=c5a1037de0dd6c6349b8c74b6798fea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6480720" cy="484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54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24900" cy="715963"/>
          </a:xfrm>
        </p:spPr>
        <p:txBody>
          <a:bodyPr>
            <a:noAutofit/>
          </a:bodyPr>
          <a:lstStyle/>
          <a:p>
            <a:pPr lvl="0"/>
            <a:r>
              <a:rPr lang="ru-RU" sz="3200" dirty="0" smtClean="0">
                <a:solidFill>
                  <a:srgbClr val="002060"/>
                </a:solidFill>
              </a:rPr>
              <a:t>Выступление родителей 9 класса на празднике «Прощай, школа!»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8926" b="19133"/>
          <a:stretch>
            <a:fillRect/>
          </a:stretch>
        </p:blipFill>
        <p:spPr bwMode="auto">
          <a:xfrm>
            <a:off x="1187624" y="2276872"/>
            <a:ext cx="69751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669360"/>
          </a:xfrm>
        </p:spPr>
        <p:txBody>
          <a:bodyPr/>
          <a:lstStyle/>
          <a:p>
            <a:pPr lvl="0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 работ «Бабушкины и дедушкины руки не знают скуки» (22 чел.)</a:t>
            </a:r>
          </a:p>
          <a:p>
            <a:pPr lvl="0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Совместный поход (4кл., Балуева М.А.)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 в школе «Поможем пернатым» (кормушки для птиц, приняло участие 4 семьи)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инсценированных стихотворений «Мы – за здоровый образ жизни»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с профессиями родителей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 «Прощай, начальная школа!»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Лыжные вылазки в зимний лес (4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дети и родители)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nEZ2ElCLB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2976331" cy="2232248"/>
          </a:xfrm>
        </p:spPr>
      </p:pic>
      <p:pic>
        <p:nvPicPr>
          <p:cNvPr id="8" name="Содержимое 7" descr="j-yaakW4YN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987824" y="836712"/>
            <a:ext cx="3576396" cy="2682297"/>
          </a:xfrm>
        </p:spPr>
      </p:pic>
      <p:pic>
        <p:nvPicPr>
          <p:cNvPr id="9" name="Рисунок 8" descr="-RPUAzUOB5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8422"/>
            <a:ext cx="3635896" cy="2726922"/>
          </a:xfrm>
          <a:prstGeom prst="rect">
            <a:avLst/>
          </a:prstGeom>
        </p:spPr>
      </p:pic>
      <p:pic>
        <p:nvPicPr>
          <p:cNvPr id="10" name="Рисунок 9" descr="yH1ILFEHX6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3861048"/>
            <a:ext cx="3329912" cy="2497434"/>
          </a:xfrm>
          <a:prstGeom prst="rect">
            <a:avLst/>
          </a:prstGeom>
        </p:spPr>
      </p:pic>
      <p:pic>
        <p:nvPicPr>
          <p:cNvPr id="11" name="Рисунок 10" descr="ZYpD9_fIK6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764704"/>
            <a:ext cx="2214246" cy="2952328"/>
          </a:xfrm>
          <a:prstGeom prst="rect">
            <a:avLst/>
          </a:prstGeom>
        </p:spPr>
      </p:pic>
      <p:pic>
        <p:nvPicPr>
          <p:cNvPr id="2050" name="Picture 2" descr="E:\Инновационная площадка\Площадка 2020-2021\УСЛ Любите своего ребенка Гайнутдинова Т.С\gccvFUGwZi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3861048"/>
            <a:ext cx="1656184" cy="2208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96752"/>
            <a:ext cx="8724900" cy="715963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Курсы для родителей в дистанционном формате (прошли 4чел.)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ghqr44-VW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700808"/>
            <a:ext cx="3600400" cy="2470275"/>
          </a:xfrm>
          <a:prstGeom prst="rect">
            <a:avLst/>
          </a:prstGeom>
        </p:spPr>
      </p:pic>
      <p:pic>
        <p:nvPicPr>
          <p:cNvPr id="6" name="Рисунок 5" descr="pdWFQtfVSz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24231"/>
            <a:ext cx="4860032" cy="2733769"/>
          </a:xfrm>
          <a:prstGeom prst="rect">
            <a:avLst/>
          </a:prstGeom>
        </p:spPr>
      </p:pic>
      <p:pic>
        <p:nvPicPr>
          <p:cNvPr id="7" name="Рисунок 6" descr="UzdbsilpmT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1628800"/>
            <a:ext cx="3384376" cy="2538282"/>
          </a:xfrm>
          <a:prstGeom prst="rect">
            <a:avLst/>
          </a:prstGeom>
        </p:spPr>
      </p:pic>
      <p:pic>
        <p:nvPicPr>
          <p:cNvPr id="4" name="Содержимое 3" descr="aXmj1y34gVQ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0" y="4221088"/>
            <a:ext cx="3719473" cy="2636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724900" cy="715963"/>
          </a:xfrm>
        </p:spPr>
        <p:txBody>
          <a:bodyPr/>
          <a:lstStyle/>
          <a:p>
            <a:r>
              <a:rPr lang="ru-RU" sz="4000" dirty="0" smtClean="0">
                <a:solidFill>
                  <a:srgbClr val="002060"/>
                </a:solidFill>
              </a:rPr>
              <a:t>Новый стенд по родительскому образованию, в котором отражалась работа школы в данном направлении 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Стен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84488" y="2133600"/>
            <a:ext cx="3200400" cy="426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Итоги работы: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692696"/>
            <a:ext cx="8066856" cy="59046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>
                <a:solidFill>
                  <a:srgbClr val="002060"/>
                </a:solidFill>
              </a:rPr>
              <a:t>1). Пополняется методическая копилка по теме «Технологии родительского образования».</a:t>
            </a:r>
          </a:p>
          <a:p>
            <a:pPr>
              <a:buNone/>
            </a:pPr>
            <a:r>
              <a:rPr lang="ru-RU" sz="2800" dirty="0">
                <a:solidFill>
                  <a:srgbClr val="002060"/>
                </a:solidFill>
              </a:rPr>
              <a:t>2</a:t>
            </a:r>
            <a:r>
              <a:rPr lang="ru-RU" sz="2800" dirty="0" smtClean="0">
                <a:solidFill>
                  <a:srgbClr val="002060"/>
                </a:solidFill>
              </a:rPr>
              <a:t>). </a:t>
            </a:r>
            <a:r>
              <a:rPr lang="ru-RU" sz="2800" dirty="0">
                <a:solidFill>
                  <a:srgbClr val="002060"/>
                </a:solidFill>
              </a:rPr>
              <a:t>Работа Школы любящих родителей , Школы семейного </a:t>
            </a:r>
            <a:r>
              <a:rPr lang="ru-RU" sz="2800" dirty="0" smtClean="0">
                <a:solidFill>
                  <a:srgbClr val="002060"/>
                </a:solidFill>
              </a:rPr>
              <a:t>уклада, Школы для родителей будущих первоклассников</a:t>
            </a:r>
            <a:endParaRPr lang="ru-RU" sz="280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800" dirty="0">
                <a:solidFill>
                  <a:srgbClr val="002060"/>
                </a:solidFill>
              </a:rPr>
              <a:t>3</a:t>
            </a:r>
            <a:r>
              <a:rPr lang="ru-RU" sz="2800" dirty="0" smtClean="0">
                <a:solidFill>
                  <a:srgbClr val="002060"/>
                </a:solidFill>
              </a:rPr>
              <a:t>). Участие в муниципальном конкурсе методических разработок по родительскому образованию взрослых и детей «</a:t>
            </a:r>
            <a:r>
              <a:rPr lang="ru-RU" sz="2800" dirty="0" err="1" smtClean="0">
                <a:solidFill>
                  <a:srgbClr val="002060"/>
                </a:solidFill>
              </a:rPr>
              <a:t>Родительству</a:t>
            </a:r>
            <a:r>
              <a:rPr lang="ru-RU" sz="2800" dirty="0" smtClean="0">
                <a:solidFill>
                  <a:srgbClr val="002060"/>
                </a:solidFill>
              </a:rPr>
              <a:t> стоит учиться – </a:t>
            </a:r>
            <a:r>
              <a:rPr lang="ru-RU" sz="2800" dirty="0" err="1" smtClean="0">
                <a:solidFill>
                  <a:srgbClr val="002060"/>
                </a:solidFill>
              </a:rPr>
              <a:t>родительству</a:t>
            </a:r>
            <a:r>
              <a:rPr lang="ru-RU" sz="2800" dirty="0" smtClean="0">
                <a:solidFill>
                  <a:srgbClr val="002060"/>
                </a:solidFill>
              </a:rPr>
              <a:t> стоит учить»</a:t>
            </a:r>
          </a:p>
          <a:p>
            <a:pPr>
              <a:buNone/>
            </a:pPr>
            <a:r>
              <a:rPr lang="ru-RU" sz="2800" dirty="0">
                <a:solidFill>
                  <a:srgbClr val="002060"/>
                </a:solidFill>
              </a:rPr>
              <a:t>4</a:t>
            </a:r>
            <a:r>
              <a:rPr lang="ru-RU" sz="2800" smtClean="0">
                <a:solidFill>
                  <a:srgbClr val="002060"/>
                </a:solidFill>
              </a:rPr>
              <a:t>). </a:t>
            </a:r>
            <a:r>
              <a:rPr lang="ru-RU" sz="2800" dirty="0">
                <a:solidFill>
                  <a:srgbClr val="002060"/>
                </a:solidFill>
              </a:rPr>
              <a:t>Материалы по родительскому образованию размещены на официальном сайте школы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6237312"/>
            <a:ext cx="5513040" cy="469032"/>
          </a:xfrm>
        </p:spPr>
        <p:txBody>
          <a:bodyPr/>
          <a:lstStyle/>
          <a:p>
            <a:pPr>
              <a:buNone/>
            </a:pPr>
            <a:r>
              <a:rPr lang="ru-RU" sz="32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8чел., Мышкина Е.Б.</a:t>
            </a:r>
            <a:endParaRPr lang="ru-RU" sz="3200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V8S9iRPOv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2301720" cy="3068960"/>
          </a:xfrm>
        </p:spPr>
      </p:pic>
      <p:pic>
        <p:nvPicPr>
          <p:cNvPr id="6" name="Рисунок 5" descr="jL8X1kQLL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88640"/>
            <a:ext cx="2286279" cy="3048372"/>
          </a:xfrm>
          <a:prstGeom prst="rect">
            <a:avLst/>
          </a:prstGeom>
        </p:spPr>
      </p:pic>
      <p:pic>
        <p:nvPicPr>
          <p:cNvPr id="7" name="Рисунок 6" descr="qwvJ6YYY1t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642320"/>
            <a:ext cx="2411760" cy="3215680"/>
          </a:xfrm>
          <a:prstGeom prst="rect">
            <a:avLst/>
          </a:prstGeom>
        </p:spPr>
      </p:pic>
      <p:pic>
        <p:nvPicPr>
          <p:cNvPr id="8" name="Рисунок 7" descr="RfM0KhNUja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3653644"/>
            <a:ext cx="2403267" cy="3204356"/>
          </a:xfrm>
          <a:prstGeom prst="rect">
            <a:avLst/>
          </a:prstGeom>
        </p:spPr>
      </p:pic>
      <p:pic>
        <p:nvPicPr>
          <p:cNvPr id="9" name="Рисунок 8" descr="RpOWlcsk7DQ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260648"/>
            <a:ext cx="4379979" cy="3284984"/>
          </a:xfrm>
          <a:prstGeom prst="rect">
            <a:avLst/>
          </a:prstGeom>
        </p:spPr>
      </p:pic>
      <p:pic>
        <p:nvPicPr>
          <p:cNvPr id="3074" name="Picture 2" descr="E:\Инновационная площадка\Площадка 2020-2021\Мастер класс Мышкина Е.Б\-s8r9bcbRS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852936"/>
            <a:ext cx="3003798" cy="4005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35896" y="5373216"/>
            <a:ext cx="5040560" cy="792088"/>
          </a:xfrm>
        </p:spPr>
        <p:txBody>
          <a:bodyPr/>
          <a:lstStyle/>
          <a:p>
            <a:pPr>
              <a:buNone/>
            </a:pPr>
            <a:r>
              <a:rPr lang="ru-RU" sz="32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 чел., Балуева М.А.</a:t>
            </a:r>
            <a:endParaRPr lang="ru-RU" sz="3200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powerpoint-template-24 13">
      <a:dk1>
        <a:srgbClr val="4D4D4D"/>
      </a:dk1>
      <a:lt1>
        <a:srgbClr val="FFFFFF"/>
      </a:lt1>
      <a:dk2>
        <a:srgbClr val="4D4D4D"/>
      </a:dk2>
      <a:lt2>
        <a:srgbClr val="045B4B"/>
      </a:lt2>
      <a:accent1>
        <a:srgbClr val="1C7C70"/>
      </a:accent1>
      <a:accent2>
        <a:srgbClr val="379690"/>
      </a:accent2>
      <a:accent3>
        <a:srgbClr val="FFFFFF"/>
      </a:accent3>
      <a:accent4>
        <a:srgbClr val="404040"/>
      </a:accent4>
      <a:accent5>
        <a:srgbClr val="ABBFBB"/>
      </a:accent5>
      <a:accent6>
        <a:srgbClr val="318782"/>
      </a:accent6>
      <a:hlink>
        <a:srgbClr val="54B2A4"/>
      </a:hlink>
      <a:folHlink>
        <a:srgbClr val="DDDDDD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189C25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1E14F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4C8E3D"/>
        </a:lt2>
        <a:accent1>
          <a:srgbClr val="66A050"/>
        </a:accent1>
        <a:accent2>
          <a:srgbClr val="6EA552"/>
        </a:accent2>
        <a:accent3>
          <a:srgbClr val="FFFFFF"/>
        </a:accent3>
        <a:accent4>
          <a:srgbClr val="404040"/>
        </a:accent4>
        <a:accent5>
          <a:srgbClr val="B8CDB3"/>
        </a:accent5>
        <a:accent6>
          <a:srgbClr val="639549"/>
        </a:accent6>
        <a:hlink>
          <a:srgbClr val="89B96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4D7C48"/>
        </a:lt2>
        <a:accent1>
          <a:srgbClr val="599148"/>
        </a:accent1>
        <a:accent2>
          <a:srgbClr val="69A253"/>
        </a:accent2>
        <a:accent3>
          <a:srgbClr val="FFFFFF"/>
        </a:accent3>
        <a:accent4>
          <a:srgbClr val="404040"/>
        </a:accent4>
        <a:accent5>
          <a:srgbClr val="B5C7B1"/>
        </a:accent5>
        <a:accent6>
          <a:srgbClr val="5E924A"/>
        </a:accent6>
        <a:hlink>
          <a:srgbClr val="80C1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51873B"/>
        </a:lt2>
        <a:accent1>
          <a:srgbClr val="669E4B"/>
        </a:accent1>
        <a:accent2>
          <a:srgbClr val="79B25C"/>
        </a:accent2>
        <a:accent3>
          <a:srgbClr val="FFFFFF"/>
        </a:accent3>
        <a:accent4>
          <a:srgbClr val="404040"/>
        </a:accent4>
        <a:accent5>
          <a:srgbClr val="B8CCB1"/>
        </a:accent5>
        <a:accent6>
          <a:srgbClr val="6DA153"/>
        </a:accent6>
        <a:hlink>
          <a:srgbClr val="92CB6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73B0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15802"/>
        </a:lt2>
        <a:accent1>
          <a:srgbClr val="016E01"/>
        </a:accent1>
        <a:accent2>
          <a:srgbClr val="019003"/>
        </a:accent2>
        <a:accent3>
          <a:srgbClr val="FFFFFF"/>
        </a:accent3>
        <a:accent4>
          <a:srgbClr val="404040"/>
        </a:accent4>
        <a:accent5>
          <a:srgbClr val="AABAAA"/>
        </a:accent5>
        <a:accent6>
          <a:srgbClr val="018202"/>
        </a:accent6>
        <a:hlink>
          <a:srgbClr val="01A6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045B4B"/>
        </a:lt2>
        <a:accent1>
          <a:srgbClr val="1C7C70"/>
        </a:accent1>
        <a:accent2>
          <a:srgbClr val="379690"/>
        </a:accent2>
        <a:accent3>
          <a:srgbClr val="FFFFFF"/>
        </a:accent3>
        <a:accent4>
          <a:srgbClr val="404040"/>
        </a:accent4>
        <a:accent5>
          <a:srgbClr val="ABBFBB"/>
        </a:accent5>
        <a:accent6>
          <a:srgbClr val="318782"/>
        </a:accent6>
        <a:hlink>
          <a:srgbClr val="54B2A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859</TotalTime>
  <Words>1217</Words>
  <Application>Microsoft Office PowerPoint</Application>
  <PresentationFormat>Экран (4:3)</PresentationFormat>
  <Paragraphs>109</Paragraphs>
  <Slides>62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70" baseType="lpstr">
      <vt:lpstr>Arial</vt:lpstr>
      <vt:lpstr>Calibri</vt:lpstr>
      <vt:lpstr>Franklin Gothic Book</vt:lpstr>
      <vt:lpstr>Franklin Gothic Medium</vt:lpstr>
      <vt:lpstr>Georgia</vt:lpstr>
      <vt:lpstr>Microsoft Sans Serif</vt:lpstr>
      <vt:lpstr>Times New Roman</vt:lpstr>
      <vt:lpstr>powerpoint-template-24</vt:lpstr>
      <vt:lpstr>Презентация PowerPoint</vt:lpstr>
      <vt:lpstr>Презентация PowerPoint</vt:lpstr>
      <vt:lpstr>Содержание работы: </vt:lpstr>
      <vt:lpstr>Школа любящих родителей </vt:lpstr>
      <vt:lpstr>«Любите своего ребенка»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Урок семейной любви «Любите своего ребенка»   Делимся опытом с коллегами из филиала  «Сейвинская ООШ» в рамках Фестиваля_ открытых_уроков_МБОУ «Лесокамочка»</vt:lpstr>
      <vt:lpstr>Урок семейной любви «Перекресток выбора: пена цивилизации или корабли мысли»  Делимся опытом в филиале «Сейвинская ООШ» в рамках Фестиваля_ открытых_уроков_МБОУ «Лесокамочка»</vt:lpstr>
      <vt:lpstr>Отзывы о работе Школы любящих родителей:</vt:lpstr>
      <vt:lpstr>Школа семейного уклада </vt:lpstr>
      <vt:lpstr>Презентация PowerPoint</vt:lpstr>
      <vt:lpstr>Презентация PowerPoint</vt:lpstr>
      <vt:lpstr>Презентация PowerPoint</vt:lpstr>
      <vt:lpstr>Школа для родителей будущих первоклассников  </vt:lpstr>
      <vt:lpstr>Презентация PowerPoint</vt:lpstr>
      <vt:lpstr>Презентация PowerPoint</vt:lpstr>
      <vt:lpstr>Письма к любящим родителям </vt:lpstr>
      <vt:lpstr>Акции  </vt:lpstr>
      <vt:lpstr>Акция «Подарок милой мамочке»</vt:lpstr>
      <vt:lpstr>Виртуальная доска «Моя мама лучше всех» в контакте </vt:lpstr>
      <vt:lpstr>Выпуск видеоролика «Если мама рядом», размещение в беседе родителям</vt:lpstr>
      <vt:lpstr>Онлайн-концерт «Сюрприз для мамы»</vt:lpstr>
      <vt:lpstr>Социальная реклама в поселке «Позвоните маме»</vt:lpstr>
      <vt:lpstr>Акция «С днем матери!» (поздравление в поселке)</vt:lpstr>
      <vt:lpstr>Участие в районной акции «Пусть всегда будет мама!»  (диплом за 1 место </vt:lpstr>
      <vt:lpstr>Акция «Доброе дело с папой», </vt:lpstr>
      <vt:lpstr>Фотогазета «Мой папа на службе Родины», (13 чел.)</vt:lpstr>
      <vt:lpstr>Презентация PowerPoint</vt:lpstr>
      <vt:lpstr>Конкурсы  </vt:lpstr>
      <vt:lpstr>Участие в районном конкурсе «Семья года» (3 семьи)</vt:lpstr>
      <vt:lpstr>Конкурс «Мой папа -лучший кулинар»</vt:lpstr>
      <vt:lpstr>Конкурс детских рисунков «Папин портрет» среди 1-7кл., приняли участие 18чел., ДОУ-6чел.</vt:lpstr>
      <vt:lpstr>Конкурс презентаций и видеороликов «Моя бабушка», «Мой дедушка» (13чел.)  Конкурс стихов собственного сочинения «Папа мой - пример во всем»  </vt:lpstr>
      <vt:lpstr>Муниципальный конкурс методических разработок по родительскому образованию взрослых и детей «Родительству стоит учиться – родительству стоит учить» (3чел.)</vt:lpstr>
      <vt:lpstr>Совместная внеурочная деятельность учителей, детей и родителей.</vt:lpstr>
      <vt:lpstr>Акция «Селфи с бабулей и дедулей» (22чел.)</vt:lpstr>
      <vt:lpstr>Новогодний праздник (Родители приняли участие в сценарии, проведении конкурсов, помогали в изготовлении костюмов «Символ года»)</vt:lpstr>
      <vt:lpstr>Конкурс проектов «Моя семья» (8чел., 4кл.)</vt:lpstr>
      <vt:lpstr>Игровая программа «Масленица» </vt:lpstr>
      <vt:lpstr>Мастер –классы, которые проводили родители: «Поделки из папье- маше», «Блины», «Изготовление поделки «Пасхальный цыпленок», «Изготовление сувениров на День влюбленных»</vt:lpstr>
      <vt:lpstr>Опрос населения поселка «Хороший папа-это», «Настоящий мужчина-это»</vt:lpstr>
      <vt:lpstr>Выступление родителей 9 класса на празднике «Прощай, школа!»</vt:lpstr>
      <vt:lpstr>Презентация PowerPoint</vt:lpstr>
      <vt:lpstr>Курсы для родителей в дистанционном формате (прошли 4чел.) </vt:lpstr>
      <vt:lpstr>Новый стенд по родительскому образованию, в котором отражалась работа школы в данном направлении </vt:lpstr>
      <vt:lpstr>Итоги работы: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работы инновационной площадки  за 2017-2018 уч. год.</dc:title>
  <dc:creator>User</dc:creator>
  <cp:lastModifiedBy>Татьяна</cp:lastModifiedBy>
  <cp:revision>84</cp:revision>
  <dcterms:created xsi:type="dcterms:W3CDTF">2018-06-20T18:20:15Z</dcterms:created>
  <dcterms:modified xsi:type="dcterms:W3CDTF">2021-07-28T19:42:35Z</dcterms:modified>
</cp:coreProperties>
</file>