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3">
  <p:sldMasterIdLst>
    <p:sldMasterId id="2147483648" r:id="rId1"/>
  </p:sldMasterIdLst>
  <p:notesMasterIdLst>
    <p:notesMasterId r:id="rId41"/>
  </p:notesMasterIdLst>
  <p:handoutMasterIdLst>
    <p:handoutMasterId r:id="rId42"/>
  </p:handoutMasterIdLst>
  <p:sldIdLst>
    <p:sldId id="256" r:id="rId2"/>
    <p:sldId id="326" r:id="rId3"/>
    <p:sldId id="283" r:id="rId4"/>
    <p:sldId id="324" r:id="rId5"/>
    <p:sldId id="305" r:id="rId6"/>
    <p:sldId id="342" r:id="rId7"/>
    <p:sldId id="344" r:id="rId8"/>
    <p:sldId id="345" r:id="rId9"/>
    <p:sldId id="346" r:id="rId10"/>
    <p:sldId id="347" r:id="rId11"/>
    <p:sldId id="348" r:id="rId12"/>
    <p:sldId id="349" r:id="rId13"/>
    <p:sldId id="350" r:id="rId14"/>
    <p:sldId id="351" r:id="rId15"/>
    <p:sldId id="352" r:id="rId16"/>
    <p:sldId id="353" r:id="rId17"/>
    <p:sldId id="354" r:id="rId18"/>
    <p:sldId id="322" r:id="rId19"/>
    <p:sldId id="323" r:id="rId20"/>
    <p:sldId id="327" r:id="rId21"/>
    <p:sldId id="297" r:id="rId22"/>
    <p:sldId id="332" r:id="rId23"/>
    <p:sldId id="325" r:id="rId24"/>
    <p:sldId id="333" r:id="rId25"/>
    <p:sldId id="331" r:id="rId26"/>
    <p:sldId id="328" r:id="rId27"/>
    <p:sldId id="329" r:id="rId28"/>
    <p:sldId id="330" r:id="rId29"/>
    <p:sldId id="334" r:id="rId30"/>
    <p:sldId id="335" r:id="rId31"/>
    <p:sldId id="336" r:id="rId32"/>
    <p:sldId id="337" r:id="rId33"/>
    <p:sldId id="338" r:id="rId34"/>
    <p:sldId id="339" r:id="rId35"/>
    <p:sldId id="340" r:id="rId36"/>
    <p:sldId id="341" r:id="rId37"/>
    <p:sldId id="304" r:id="rId38"/>
    <p:sldId id="299" r:id="rId39"/>
    <p:sldId id="355" r:id="rId40"/>
  </p:sldIdLst>
  <p:sldSz cx="12192000" cy="6858000"/>
  <p:notesSz cx="6761163" cy="9942513"/>
  <p:embeddedFontLst>
    <p:embeddedFont>
      <p:font typeface="Montserrat" charset="-52"/>
      <p:regular r:id="rId43"/>
      <p:bold r:id="rId44"/>
      <p:italic r:id="rId45"/>
      <p:boldItalic r:id="rId46"/>
    </p:embeddedFont>
    <p:embeddedFont>
      <p:font typeface="Calibri" pitchFamily="34" charset="0"/>
      <p:regular r:id="rId47"/>
      <p:bold r:id="rId48"/>
      <p:italic r:id="rId49"/>
      <p:boldItalic r:id="rId5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Титульный слайд" id="{1FE4F699-3BE3-4AD4-9875-51276B26F7B3}">
          <p14:sldIdLst>
            <p14:sldId id="256"/>
          </p14:sldIdLst>
        </p14:section>
        <p14:section name="Презентация" id="{086EABBD-2D3E-4E27-9DD4-ED622E5AEFC1}">
          <p14:sldIdLst>
            <p14:sldId id="326"/>
            <p14:sldId id="283"/>
            <p14:sldId id="324"/>
            <p14:sldId id="305"/>
            <p14:sldId id="322"/>
            <p14:sldId id="323"/>
            <p14:sldId id="327"/>
            <p14:sldId id="297"/>
            <p14:sldId id="332"/>
            <p14:sldId id="307"/>
            <p14:sldId id="308"/>
            <p14:sldId id="309"/>
            <p14:sldId id="310"/>
            <p14:sldId id="311"/>
            <p14:sldId id="312"/>
            <p14:sldId id="313"/>
            <p14:sldId id="314"/>
            <p14:sldId id="315"/>
            <p14:sldId id="316"/>
            <p14:sldId id="317"/>
            <p14:sldId id="318"/>
            <p14:sldId id="319"/>
            <p14:sldId id="320"/>
            <p14:sldId id="321"/>
            <p14:sldId id="325"/>
            <p14:sldId id="333"/>
            <p14:sldId id="331"/>
            <p14:sldId id="328"/>
            <p14:sldId id="329"/>
            <p14:sldId id="330"/>
            <p14:sldId id="304"/>
            <p14:sldId id="299"/>
          </p14:sldIdLst>
        </p14:section>
        <p14:section name="Финальный слайд" id="{78AE4A74-DDE6-4084-9BF1-C6223B2989E3}">
          <p14:sldIdLst>
            <p14:sldId id="261"/>
          </p14:sldIdLst>
        </p14:section>
      </p14:sectionLst>
    </p:ext>
    <p:ext uri="{EFAFB233-063F-42B5-8137-9DF3F51BA10A}">
      <p15:sldGuideLst xmlns="" xmlns:p15="http://schemas.microsoft.com/office/powerpoint/2012/main">
        <p15:guide id="1" orient="horz" pos="527" userDrawn="1">
          <p15:clr>
            <a:srgbClr val="A4A3A4"/>
          </p15:clr>
        </p15:guide>
        <p15:guide id="2" pos="212" userDrawn="1">
          <p15:clr>
            <a:srgbClr val="A4A3A4"/>
          </p15:clr>
        </p15:guide>
        <p15:guide id="3" orient="horz" pos="4065" userDrawn="1">
          <p15:clr>
            <a:srgbClr val="A4A3A4"/>
          </p15:clr>
        </p15:guide>
        <p15:guide id="4" pos="74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82ADD4"/>
    <a:srgbClr val="5F8E4C"/>
    <a:srgbClr val="CFA50B"/>
    <a:srgbClr val="62934F"/>
    <a:srgbClr val="4A9857"/>
    <a:srgbClr val="5D95C7"/>
    <a:srgbClr val="BCEAEB"/>
    <a:srgbClr val="4CB8EE"/>
    <a:srgbClr val="69C4F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47" autoAdjust="0"/>
    <p:restoredTop sz="89068" autoAdjust="0"/>
  </p:normalViewPr>
  <p:slideViewPr>
    <p:cSldViewPr>
      <p:cViewPr varScale="1">
        <p:scale>
          <a:sx n="116" d="100"/>
          <a:sy n="116" d="100"/>
        </p:scale>
        <p:origin x="-384" y="-114"/>
      </p:cViewPr>
      <p:guideLst>
        <p:guide orient="horz" pos="527"/>
        <p:guide orient="horz" pos="4065"/>
        <p:guide pos="212"/>
        <p:guide pos="74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1" d="100"/>
          <a:sy n="91" d="100"/>
        </p:scale>
        <p:origin x="3564"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_____Microsoft_Office_Excel3.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clustered"/>
        <c:ser>
          <c:idx val="0"/>
          <c:order val="0"/>
          <c:tx>
            <c:strRef>
              <c:f>Лист3!$C$267</c:f>
              <c:strCache>
                <c:ptCount val="1"/>
                <c:pt idx="0">
                  <c:v>2019 год</c:v>
                </c:pt>
              </c:strCache>
            </c:strRef>
          </c:tx>
          <c:spPr>
            <a:solidFill>
              <a:schemeClr val="accent1">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Лист3!$B$268:$B$273</c:f>
              <c:strCache>
                <c:ptCount val="6"/>
                <c:pt idx="0">
                  <c:v>К-1. Показатели, характеризующие открытость и доступность информации об организации</c:v>
                </c:pt>
                <c:pt idx="1">
                  <c:v>К-2. Показатели, характеризующие комфортность условий, в которых осуществляется образовательная деятельность</c:v>
                </c:pt>
                <c:pt idx="2">
                  <c:v>К-3. Показатели, характеризующие доступность образовательной деятельности для инвалидов</c:v>
                </c:pt>
                <c:pt idx="3">
                  <c:v>К-4. Показатели, характеризующие доброжелательность, вежливость работников 
</c:v>
                </c:pt>
                <c:pt idx="4">
                  <c:v>К-5. Показатели, характеризующие удовлетворенность условиями осуществления образовательной деятельности
</c:v>
                </c:pt>
                <c:pt idx="5">
                  <c:v>Итоговый рейтинг</c:v>
                </c:pt>
              </c:strCache>
            </c:strRef>
          </c:cat>
          <c:val>
            <c:numRef>
              <c:f>Лист3!$C$268:$C$273</c:f>
              <c:numCache>
                <c:formatCode>0.00</c:formatCode>
                <c:ptCount val="6"/>
                <c:pt idx="0">
                  <c:v>78.838012312491685</c:v>
                </c:pt>
                <c:pt idx="1">
                  <c:v>95.377790873220519</c:v>
                </c:pt>
                <c:pt idx="2">
                  <c:v>46.290859147963353</c:v>
                </c:pt>
                <c:pt idx="3">
                  <c:v>96.411293010466267</c:v>
                </c:pt>
                <c:pt idx="4">
                  <c:v>97.861515191153686</c:v>
                </c:pt>
                <c:pt idx="5">
                  <c:v>82.934914228952437</c:v>
                </c:pt>
              </c:numCache>
            </c:numRef>
          </c:val>
          <c:extLst xmlns:c16r2="http://schemas.microsoft.com/office/drawing/2015/06/chart">
            <c:ext xmlns:c16="http://schemas.microsoft.com/office/drawing/2014/chart" uri="{C3380CC4-5D6E-409C-BE32-E72D297353CC}">
              <c16:uniqueId val="{00000000-7B19-492D-A8A6-A93E1EEC0081}"/>
            </c:ext>
          </c:extLst>
        </c:ser>
        <c:ser>
          <c:idx val="1"/>
          <c:order val="1"/>
          <c:tx>
            <c:strRef>
              <c:f>Лист3!$D$267</c:f>
              <c:strCache>
                <c:ptCount val="1"/>
                <c:pt idx="0">
                  <c:v>2022 год </c:v>
                </c:pt>
              </c:strCache>
            </c:strRef>
          </c:tx>
          <c:spPr>
            <a:solidFill>
              <a:srgbClr val="FF33CC"/>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Лист3!$B$268:$B$273</c:f>
              <c:strCache>
                <c:ptCount val="6"/>
                <c:pt idx="0">
                  <c:v>К-1. Показатели, характеризующие открытость и доступность информации об организации</c:v>
                </c:pt>
                <c:pt idx="1">
                  <c:v>К-2. Показатели, характеризующие комфортность условий, в которых осуществляется образовательная деятельность</c:v>
                </c:pt>
                <c:pt idx="2">
                  <c:v>К-3. Показатели, характеризующие доступность образовательной деятельности для инвалидов</c:v>
                </c:pt>
                <c:pt idx="3">
                  <c:v>К-4. Показатели, характеризующие доброжелательность, вежливость работников 
</c:v>
                </c:pt>
                <c:pt idx="4">
                  <c:v>К-5. Показатели, характеризующие удовлетворенность условиями осуществления образовательной деятельности
</c:v>
                </c:pt>
                <c:pt idx="5">
                  <c:v>Итоговый рейтинг</c:v>
                </c:pt>
              </c:strCache>
            </c:strRef>
          </c:cat>
          <c:val>
            <c:numRef>
              <c:f>Лист3!$D$268:$D$273</c:f>
              <c:numCache>
                <c:formatCode>0.00</c:formatCode>
                <c:ptCount val="6"/>
                <c:pt idx="0">
                  <c:v>89.715492957746449</c:v>
                </c:pt>
                <c:pt idx="1">
                  <c:v>93.97652582159624</c:v>
                </c:pt>
                <c:pt idx="2">
                  <c:v>56.298122065727689</c:v>
                </c:pt>
                <c:pt idx="3">
                  <c:v>97.945539906103292</c:v>
                </c:pt>
                <c:pt idx="4">
                  <c:v>96.955868544600989</c:v>
                </c:pt>
                <c:pt idx="5">
                  <c:v>86.978309859154677</c:v>
                </c:pt>
              </c:numCache>
            </c:numRef>
          </c:val>
          <c:extLst xmlns:c16r2="http://schemas.microsoft.com/office/drawing/2015/06/chart">
            <c:ext xmlns:c16="http://schemas.microsoft.com/office/drawing/2014/chart" uri="{C3380CC4-5D6E-409C-BE32-E72D297353CC}">
              <c16:uniqueId val="{00000001-7B19-492D-A8A6-A93E1EEC0081}"/>
            </c:ext>
          </c:extLst>
        </c:ser>
        <c:dLbls>
          <c:showVal val="1"/>
        </c:dLbls>
        <c:gapWidth val="182"/>
        <c:axId val="93761536"/>
        <c:axId val="93763072"/>
      </c:barChart>
      <c:catAx>
        <c:axId val="9376153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ru-RU"/>
          </a:p>
        </c:txPr>
        <c:crossAx val="93763072"/>
        <c:crosses val="autoZero"/>
        <c:auto val="1"/>
        <c:lblAlgn val="ctr"/>
        <c:lblOffset val="100"/>
      </c:catAx>
      <c:valAx>
        <c:axId val="93763072"/>
        <c:scaling>
          <c:orientation val="minMax"/>
        </c:scaling>
        <c:delete val="1"/>
        <c:axPos val="t"/>
        <c:numFmt formatCode="0.00" sourceLinked="1"/>
        <c:majorTickMark val="none"/>
        <c:tickLblPos val="nextTo"/>
        <c:crossAx val="9376153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50197215516110139"/>
          <c:y val="4.2701863354037327E-2"/>
          <c:w val="0.48268721308379092"/>
          <c:h val="0.9145962732919255"/>
        </c:manualLayout>
      </c:layout>
      <c:barChart>
        <c:barDir val="bar"/>
        <c:grouping val="clustered"/>
        <c:ser>
          <c:idx val="0"/>
          <c:order val="0"/>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Лист3!$C$1:$C$15</c:f>
              <c:strCache>
                <c:ptCount val="15"/>
                <c:pt idx="0">
                  <c:v>МАДОУ Детский сад №31 «Гусельки», (ГО Чайковский)</c:v>
                </c:pt>
                <c:pt idx="1">
                  <c:v>МАДОУ «Детский сад «Симфония», ГО Пермь</c:v>
                </c:pt>
                <c:pt idx="2">
                  <c:v>МАДОУ «Детский сад "Планета "Здорово"», ГО Пермь</c:v>
                </c:pt>
                <c:pt idx="3">
                  <c:v>МАДОУ «Детский сад №28», ГО Соликамск</c:v>
                </c:pt>
                <c:pt idx="4">
                  <c:v>МАДОУ «Детский сад "Электроник"», ГО Пермь</c:v>
                </c:pt>
                <c:pt idx="5">
                  <c:v>МАДОУ «ГАРДАРИКА», ГО Пермь</c:v>
                </c:pt>
                <c:pt idx="6">
                  <c:v>МАДОУ «Култаевский детский сад «Колокольчик», МО Пермский район</c:v>
                </c:pt>
                <c:pt idx="7">
                  <c:v>МАДОУ «Детский сад "Компас"», ГО Пермь</c:v>
                </c:pt>
                <c:pt idx="8">
                  <c:v>МАДОУ «ЦРР - Детский сад №13 «Солнечный», ГО Соликамск</c:v>
                </c:pt>
                <c:pt idx="9">
                  <c:v>МАДОУ «Детский сад "Эрудит"», ГО Пермь</c:v>
                </c:pt>
                <c:pt idx="10">
                  <c:v>, МАДОУ «Центр развития ребёнка - детский сад №137»ГО Пермь</c:v>
                </c:pt>
                <c:pt idx="11">
                  <c:v>МБДОУ Д/С №17 «Ромашка», ГО Чайковский</c:v>
                </c:pt>
                <c:pt idx="12">
                  <c:v>МАДОУ «Детский сад "ПАРМА"», ГО Пермь</c:v>
                </c:pt>
                <c:pt idx="13">
                  <c:v>МАДОУ «Детский сад №3», ГО Березники</c:v>
                </c:pt>
                <c:pt idx="14">
                  <c:v>МАДОУ «Детский сад открытий и изобретений "Эврика"», ГО Пермь</c:v>
                </c:pt>
              </c:strCache>
            </c:strRef>
          </c:cat>
          <c:val>
            <c:numRef>
              <c:f>Лист3!$D$1:$D$15</c:f>
              <c:numCache>
                <c:formatCode>General</c:formatCode>
                <c:ptCount val="15"/>
                <c:pt idx="0">
                  <c:v>98.8</c:v>
                </c:pt>
                <c:pt idx="1">
                  <c:v>98.52</c:v>
                </c:pt>
                <c:pt idx="2">
                  <c:v>98.179999999999978</c:v>
                </c:pt>
                <c:pt idx="3">
                  <c:v>98.04</c:v>
                </c:pt>
                <c:pt idx="4">
                  <c:v>98</c:v>
                </c:pt>
                <c:pt idx="5">
                  <c:v>97.6</c:v>
                </c:pt>
                <c:pt idx="6">
                  <c:v>97.1</c:v>
                </c:pt>
                <c:pt idx="7">
                  <c:v>97.06</c:v>
                </c:pt>
                <c:pt idx="8">
                  <c:v>96.78</c:v>
                </c:pt>
                <c:pt idx="9">
                  <c:v>96.6</c:v>
                </c:pt>
                <c:pt idx="10">
                  <c:v>96.3</c:v>
                </c:pt>
                <c:pt idx="11">
                  <c:v>96.3</c:v>
                </c:pt>
                <c:pt idx="12">
                  <c:v>96.28</c:v>
                </c:pt>
                <c:pt idx="13">
                  <c:v>96.02</c:v>
                </c:pt>
                <c:pt idx="14">
                  <c:v>96</c:v>
                </c:pt>
              </c:numCache>
            </c:numRef>
          </c:val>
          <c:extLst xmlns:c16r2="http://schemas.microsoft.com/office/drawing/2015/06/chart">
            <c:ext xmlns:c16="http://schemas.microsoft.com/office/drawing/2014/chart" uri="{C3380CC4-5D6E-409C-BE32-E72D297353CC}">
              <c16:uniqueId val="{00000000-E340-452A-ADCA-90B0364E9E35}"/>
            </c:ext>
          </c:extLst>
        </c:ser>
        <c:dLbls>
          <c:showVal val="1"/>
        </c:dLbls>
        <c:gapWidth val="34"/>
        <c:overlap val="31"/>
        <c:axId val="122070912"/>
        <c:axId val="122072448"/>
      </c:barChart>
      <c:catAx>
        <c:axId val="12207091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122072448"/>
        <c:crosses val="autoZero"/>
        <c:auto val="1"/>
        <c:lblAlgn val="ctr"/>
        <c:lblOffset val="100"/>
      </c:catAx>
      <c:valAx>
        <c:axId val="122072448"/>
        <c:scaling>
          <c:orientation val="minMax"/>
        </c:scaling>
        <c:delete val="1"/>
        <c:axPos val="t"/>
        <c:numFmt formatCode="General" sourceLinked="1"/>
        <c:majorTickMark val="none"/>
        <c:tickLblPos val="nextTo"/>
        <c:crossAx val="122070912"/>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91807713801232"/>
          <c:y val="4.370282081843474E-2"/>
          <c:w val="0.13509885091655655"/>
          <c:h val="0.91259435836313074"/>
        </c:manualLayout>
      </c:layout>
      <c:barChart>
        <c:barDir val="bar"/>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Лист3!$C$32:$C$46</c:f>
              <c:strCache>
                <c:ptCount val="15"/>
                <c:pt idx="0">
                  <c:v>МБДОУ «Детский сад №4», ГО ЗАТО Звездный</c:v>
                </c:pt>
                <c:pt idx="1">
                  <c:v>МАДОУ "Детский сад "Театр на Звезде", ГО Пермь</c:v>
                </c:pt>
                <c:pt idx="2">
                  <c:v>МАДОУ Д/с №28 «Лесная сказка», ГО Чайковский</c:v>
                </c:pt>
                <c:pt idx="3">
                  <c:v>МБДОУ «Майский», ГО Краснокамск</c:v>
                </c:pt>
                <c:pt idx="4">
                  <c:v>МАДОУ «Детский сад №49», ГО Березники</c:v>
                </c:pt>
                <c:pt idx="5">
                  <c:v>МБДОУ «Детский сад "КАЛЕЙДОСКОП"», ГО Краснокамск</c:v>
                </c:pt>
                <c:pt idx="6">
                  <c:v>МАДОУ «Детский сад №419», ГО Пермь</c:v>
                </c:pt>
                <c:pt idx="7">
                  <c:v>МБДОУ «ЦРР — Карагайский детский сад №4», МО Карагайский р-н</c:v>
                </c:pt>
                <c:pt idx="8">
                  <c:v>МАДОУ «Детский сад №312», ГО Пермь</c:v>
                </c:pt>
                <c:pt idx="9">
                  <c:v>МАДОУ «Детский сад №81», ГО Березники</c:v>
                </c:pt>
                <c:pt idx="10">
                  <c:v>МБДОУ «Детский сад №17», ГО Лысьва</c:v>
                </c:pt>
                <c:pt idx="11">
                  <c:v>МБДОУ «Полазненский детский сад №2», МО Добрянский р-н</c:v>
                </c:pt>
                <c:pt idx="12">
                  <c:v>МБДОУ «Детский сад №22», ГО Кудымкар</c:v>
                </c:pt>
                <c:pt idx="13">
                  <c:v>МБДОУ «Юрлинский детский сад №3», МО Юрлинский р-н</c:v>
                </c:pt>
                <c:pt idx="14">
                  <c:v>МБДОУ «ЦР-детский сад №1 «Василек», ГО Чусовской</c:v>
                </c:pt>
              </c:strCache>
            </c:strRef>
          </c:cat>
          <c:val>
            <c:numRef>
              <c:f>Лист3!$D$32:$D$46</c:f>
              <c:numCache>
                <c:formatCode>General</c:formatCode>
                <c:ptCount val="15"/>
                <c:pt idx="0">
                  <c:v>77.28</c:v>
                </c:pt>
                <c:pt idx="1">
                  <c:v>76.86</c:v>
                </c:pt>
                <c:pt idx="2">
                  <c:v>76.84</c:v>
                </c:pt>
                <c:pt idx="3">
                  <c:v>76.599999999999994</c:v>
                </c:pt>
                <c:pt idx="4">
                  <c:v>76.56</c:v>
                </c:pt>
                <c:pt idx="5">
                  <c:v>75.940000000000026</c:v>
                </c:pt>
                <c:pt idx="6">
                  <c:v>75.86</c:v>
                </c:pt>
                <c:pt idx="7">
                  <c:v>75.440000000000026</c:v>
                </c:pt>
                <c:pt idx="8">
                  <c:v>74.38</c:v>
                </c:pt>
                <c:pt idx="9">
                  <c:v>73.56</c:v>
                </c:pt>
                <c:pt idx="10">
                  <c:v>72.11999999999999</c:v>
                </c:pt>
                <c:pt idx="11">
                  <c:v>71.28</c:v>
                </c:pt>
                <c:pt idx="12">
                  <c:v>70.760000000000005</c:v>
                </c:pt>
                <c:pt idx="13">
                  <c:v>70.72</c:v>
                </c:pt>
                <c:pt idx="14">
                  <c:v>70.459999999999994</c:v>
                </c:pt>
              </c:numCache>
            </c:numRef>
          </c:val>
          <c:extLst xmlns:c16r2="http://schemas.microsoft.com/office/drawing/2015/06/chart">
            <c:ext xmlns:c16="http://schemas.microsoft.com/office/drawing/2014/chart" uri="{C3380CC4-5D6E-409C-BE32-E72D297353CC}">
              <c16:uniqueId val="{00000000-3065-440C-9682-D01A58CFD97F}"/>
            </c:ext>
          </c:extLst>
        </c:ser>
        <c:dLbls>
          <c:showVal val="1"/>
        </c:dLbls>
        <c:gapWidth val="50"/>
        <c:axId val="50578176"/>
        <c:axId val="50579712"/>
      </c:barChart>
      <c:catAx>
        <c:axId val="5057817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0579712"/>
        <c:crosses val="autoZero"/>
        <c:auto val="1"/>
        <c:lblAlgn val="ctr"/>
        <c:lblOffset val="100"/>
      </c:catAx>
      <c:valAx>
        <c:axId val="50579712"/>
        <c:scaling>
          <c:orientation val="minMax"/>
        </c:scaling>
        <c:delete val="1"/>
        <c:axPos val="t"/>
        <c:numFmt formatCode="General" sourceLinked="1"/>
        <c:majorTickMark val="none"/>
        <c:tickLblPos val="nextTo"/>
        <c:crossAx val="50578176"/>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a:pPr>
      <a:endParaRPr lang="ru-RU"/>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50197215516110139"/>
          <c:y val="4.2701863354037327E-2"/>
          <c:w val="0.48268721308379092"/>
          <c:h val="0.9145962732919255"/>
        </c:manualLayout>
      </c:layout>
      <c:barChart>
        <c:barDir val="bar"/>
        <c:grouping val="clustered"/>
        <c:ser>
          <c:idx val="0"/>
          <c:order val="0"/>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Лист3!$A$1:$A$15</c:f>
              <c:strCache>
                <c:ptCount val="15"/>
                <c:pt idx="0">
                  <c:v>ГКБОУ «Общеобразовательная школа-интернат Пермского края», ГО Пермь</c:v>
                </c:pt>
                <c:pt idx="1">
                  <c:v>МАОУ "Школа №7 для обучающихся с ОВЗ", ГО Березники</c:v>
                </c:pt>
                <c:pt idx="2">
                  <c:v>МАОУ "Фроловская средняя школа "Навигатор", МО Пермский район</c:v>
                </c:pt>
                <c:pt idx="3">
                  <c:v>МБОУ «Частинская средняя общеобразовательная школа», МО Частинский район</c:v>
                </c:pt>
                <c:pt idx="4">
                  <c:v>МАОУ "Школа дизайна "Точка", ГО Пермь</c:v>
                </c:pt>
                <c:pt idx="5">
                  <c:v>МАОУ "Кондратовская средняя школа", МО Пермский район</c:v>
                </c:pt>
                <c:pt idx="6">
                  <c:v>МБОУ "Вайская ООШ", ГО Красновишерск</c:v>
                </c:pt>
                <c:pt idx="7">
                  <c:v>МАОУ "Тисовская СОШ-ДС", МО Суксунский район</c:v>
                </c:pt>
                <c:pt idx="8">
                  <c:v>МБОУ "Городищенская СОШ", ГО Соликамск</c:v>
                </c:pt>
                <c:pt idx="9">
                  <c:v>МБОУ "Судинская СОШ", МО Уинский район</c:v>
                </c:pt>
                <c:pt idx="10">
                  <c:v>МАОУ "Школа № 5", ГО Березники</c:v>
                </c:pt>
                <c:pt idx="11">
                  <c:v>МБОУ «Бабкинская средняя общеобразовательная школа», МО Частинский район</c:v>
                </c:pt>
                <c:pt idx="12">
                  <c:v>МБОУ "Рябковская ООШ", ГО Чернушинский район</c:v>
                </c:pt>
                <c:pt idx="13">
                  <c:v>МБОУ "Березовская СОШ № 2", МО Березовский район</c:v>
                </c:pt>
                <c:pt idx="14">
                  <c:v>МАОУ «Гимназия № 31», ГО Пермь</c:v>
                </c:pt>
              </c:strCache>
            </c:strRef>
          </c:cat>
          <c:val>
            <c:numRef>
              <c:f>Лист3!$B$1:$B$15</c:f>
              <c:numCache>
                <c:formatCode>General</c:formatCode>
                <c:ptCount val="15"/>
                <c:pt idx="0">
                  <c:v>96.7</c:v>
                </c:pt>
                <c:pt idx="1">
                  <c:v>96.54</c:v>
                </c:pt>
                <c:pt idx="2">
                  <c:v>96.34</c:v>
                </c:pt>
                <c:pt idx="3">
                  <c:v>95.3</c:v>
                </c:pt>
                <c:pt idx="4">
                  <c:v>94.7</c:v>
                </c:pt>
                <c:pt idx="5">
                  <c:v>94.56</c:v>
                </c:pt>
                <c:pt idx="6">
                  <c:v>93.2</c:v>
                </c:pt>
                <c:pt idx="7">
                  <c:v>93</c:v>
                </c:pt>
                <c:pt idx="8">
                  <c:v>92.86</c:v>
                </c:pt>
                <c:pt idx="9">
                  <c:v>92.8</c:v>
                </c:pt>
                <c:pt idx="10">
                  <c:v>92.11999999999999</c:v>
                </c:pt>
                <c:pt idx="11">
                  <c:v>92</c:v>
                </c:pt>
                <c:pt idx="12">
                  <c:v>92</c:v>
                </c:pt>
                <c:pt idx="13">
                  <c:v>91.84</c:v>
                </c:pt>
                <c:pt idx="14">
                  <c:v>91.8</c:v>
                </c:pt>
              </c:numCache>
            </c:numRef>
          </c:val>
          <c:extLst xmlns:c16r2="http://schemas.microsoft.com/office/drawing/2015/06/chart">
            <c:ext xmlns:c16="http://schemas.microsoft.com/office/drawing/2014/chart" uri="{C3380CC4-5D6E-409C-BE32-E72D297353CC}">
              <c16:uniqueId val="{00000000-C675-40FA-9722-AA16366B2620}"/>
            </c:ext>
          </c:extLst>
        </c:ser>
        <c:dLbls>
          <c:showVal val="1"/>
        </c:dLbls>
        <c:gapWidth val="34"/>
        <c:overlap val="31"/>
        <c:axId val="52118272"/>
        <c:axId val="52119808"/>
      </c:barChart>
      <c:catAx>
        <c:axId val="5211827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crossAx val="52119808"/>
        <c:crosses val="autoZero"/>
        <c:auto val="1"/>
        <c:lblAlgn val="ctr"/>
        <c:lblOffset val="100"/>
      </c:catAx>
      <c:valAx>
        <c:axId val="52119808"/>
        <c:scaling>
          <c:orientation val="minMax"/>
        </c:scaling>
        <c:delete val="1"/>
        <c:axPos val="t"/>
        <c:numFmt formatCode="General" sourceLinked="1"/>
        <c:majorTickMark val="none"/>
        <c:tickLblPos val="nextTo"/>
        <c:crossAx val="52118272"/>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49323891460582348"/>
          <c:y val="4.2701876351638336E-2"/>
          <c:w val="0.43356276145466693"/>
          <c:h val="0.9145962732919255"/>
        </c:manualLayout>
      </c:layout>
      <c:barChart>
        <c:barDir val="bar"/>
        <c:grouping val="clustered"/>
        <c:ser>
          <c:idx val="0"/>
          <c:order val="0"/>
          <c:spPr>
            <a:solidFill>
              <a:srgbClr val="0070C0"/>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Лист3!$A$1:$A$15</c:f>
              <c:strCache>
                <c:ptCount val="15"/>
                <c:pt idx="0">
                  <c:v>МБОУ "Чазевская ООШ", МО Косинский район</c:v>
                </c:pt>
                <c:pt idx="1">
                  <c:v>МАОУ "Пешнигортская СОШ", МО Кудымкарский район</c:v>
                </c:pt>
                <c:pt idx="2">
                  <c:v>МБОУ "СОШ № 7", ГО Лысьва</c:v>
                </c:pt>
                <c:pt idx="3">
                  <c:v>МБОУ "Верхнестарицкая СОШ", МО Гайнский район</c:v>
                </c:pt>
                <c:pt idx="4">
                  <c:v>МБОУ "Перемская ООШ" группы дошк.образования, МО Добрянский район</c:v>
                </c:pt>
                <c:pt idx="5">
                  <c:v>МБОУ "СОШ №11", ГО Краснокамск</c:v>
                </c:pt>
                <c:pt idx="6">
                  <c:v>МБОУ "Госконзаводская ООШ", МО Куединский район</c:v>
                </c:pt>
                <c:pt idx="7">
                  <c:v>МБОУ "Деменевская СОШ", ГО Чернушинский район</c:v>
                </c:pt>
                <c:pt idx="8">
                  <c:v>МБОУ "Нововознесенская ООШ", МО Очерский район</c:v>
                </c:pt>
                <c:pt idx="9">
                  <c:v>МБОУ "Обвинская СОШ", МО Карагайский район</c:v>
                </c:pt>
                <c:pt idx="10">
                  <c:v>МБОУ ООШ № 12, ГО Чайковский</c:v>
                </c:pt>
                <c:pt idx="11">
                  <c:v>МБОУ "Горская ООШ", ГО Оса</c:v>
                </c:pt>
                <c:pt idx="12">
                  <c:v>МАОУ «Суксунская СОШ №2», МО Суксунский район</c:v>
                </c:pt>
                <c:pt idx="13">
                  <c:v>МАОУ "СОШ № 3", ГО Горнозаводск</c:v>
                </c:pt>
                <c:pt idx="14">
                  <c:v>МБОУ "Скальнинская СОШ", ГО Чусовской</c:v>
                </c:pt>
              </c:strCache>
            </c:strRef>
          </c:cat>
          <c:val>
            <c:numRef>
              <c:f>Лист3!$B$1:$B$15</c:f>
              <c:numCache>
                <c:formatCode>General</c:formatCode>
                <c:ptCount val="15"/>
                <c:pt idx="0">
                  <c:v>69.2</c:v>
                </c:pt>
                <c:pt idx="1">
                  <c:v>69</c:v>
                </c:pt>
                <c:pt idx="2">
                  <c:v>68.36</c:v>
                </c:pt>
                <c:pt idx="3">
                  <c:v>67.56</c:v>
                </c:pt>
                <c:pt idx="4">
                  <c:v>67.540000000000006</c:v>
                </c:pt>
                <c:pt idx="5">
                  <c:v>67.38</c:v>
                </c:pt>
                <c:pt idx="6">
                  <c:v>67.36</c:v>
                </c:pt>
                <c:pt idx="7">
                  <c:v>67.3</c:v>
                </c:pt>
                <c:pt idx="8">
                  <c:v>66</c:v>
                </c:pt>
                <c:pt idx="9">
                  <c:v>65.679999999999978</c:v>
                </c:pt>
                <c:pt idx="10">
                  <c:v>64.040000000000006</c:v>
                </c:pt>
                <c:pt idx="11">
                  <c:v>63.760000000000012</c:v>
                </c:pt>
                <c:pt idx="12">
                  <c:v>63.44</c:v>
                </c:pt>
                <c:pt idx="13">
                  <c:v>60.18</c:v>
                </c:pt>
                <c:pt idx="14">
                  <c:v>59.94</c:v>
                </c:pt>
              </c:numCache>
            </c:numRef>
          </c:val>
          <c:extLst xmlns:c16r2="http://schemas.microsoft.com/office/drawing/2015/06/chart">
            <c:ext xmlns:c16="http://schemas.microsoft.com/office/drawing/2014/chart" uri="{C3380CC4-5D6E-409C-BE32-E72D297353CC}">
              <c16:uniqueId val="{00000000-A8E9-48F8-AAE7-086A5B6B8EE4}"/>
            </c:ext>
          </c:extLst>
        </c:ser>
        <c:dLbls>
          <c:showVal val="1"/>
        </c:dLbls>
        <c:gapWidth val="34"/>
        <c:overlap val="31"/>
        <c:axId val="52193152"/>
        <c:axId val="52194688"/>
      </c:barChart>
      <c:catAx>
        <c:axId val="5219315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ru-RU"/>
          </a:p>
        </c:txPr>
        <c:crossAx val="52194688"/>
        <c:crosses val="autoZero"/>
        <c:auto val="1"/>
        <c:lblAlgn val="ctr"/>
        <c:lblOffset val="100"/>
      </c:catAx>
      <c:valAx>
        <c:axId val="52194688"/>
        <c:scaling>
          <c:orientation val="minMax"/>
        </c:scaling>
        <c:delete val="1"/>
        <c:axPos val="t"/>
        <c:numFmt formatCode="General" sourceLinked="1"/>
        <c:majorTickMark val="none"/>
        <c:tickLblPos val="nextTo"/>
        <c:crossAx val="52193152"/>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sz="2000">
          <a:solidFill>
            <a:srgbClr val="000000"/>
          </a:solidFil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50197215516110139"/>
          <c:y val="4.2701863354037327E-2"/>
          <c:w val="0.48268721308379092"/>
          <c:h val="0.9145962732919255"/>
        </c:manualLayout>
      </c:layout>
      <c:barChart>
        <c:barDir val="bar"/>
        <c:grouping val="clustered"/>
        <c:ser>
          <c:idx val="0"/>
          <c:order val="0"/>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Лист3!$A$1:$A$15</c:f>
              <c:strCache>
                <c:ptCount val="15"/>
                <c:pt idx="0">
                  <c:v>ГО Верещагино</c:v>
                </c:pt>
                <c:pt idx="1">
                  <c:v>ГО Березники</c:v>
                </c:pt>
                <c:pt idx="2">
                  <c:v>ГО Пермь</c:v>
                </c:pt>
                <c:pt idx="3">
                  <c:v>МО Ординский район</c:v>
                </c:pt>
                <c:pt idx="4">
                  <c:v>ГО Соликамск</c:v>
                </c:pt>
                <c:pt idx="5">
                  <c:v>МО Кишертский район</c:v>
                </c:pt>
                <c:pt idx="6">
                  <c:v>ГО Красновишерск</c:v>
                </c:pt>
                <c:pt idx="7">
                  <c:v>ГО Губахинский</c:v>
                </c:pt>
                <c:pt idx="8">
                  <c:v>МО Пермский район</c:v>
                </c:pt>
                <c:pt idx="9">
                  <c:v>ГО ЗАТО Звездный</c:v>
                </c:pt>
                <c:pt idx="10">
                  <c:v>ГО Нытва</c:v>
                </c:pt>
                <c:pt idx="11">
                  <c:v>ГО Чайковский</c:v>
                </c:pt>
                <c:pt idx="12">
                  <c:v>МО Частинский район</c:v>
                </c:pt>
                <c:pt idx="13">
                  <c:v>МО Сивинский район</c:v>
                </c:pt>
                <c:pt idx="14">
                  <c:v>МО Уинский район</c:v>
                </c:pt>
              </c:strCache>
            </c:strRef>
          </c:cat>
          <c:val>
            <c:numRef>
              <c:f>Лист3!$B$1:$B$15</c:f>
              <c:numCache>
                <c:formatCode>General</c:formatCode>
                <c:ptCount val="15"/>
                <c:pt idx="0">
                  <c:v>91.58</c:v>
                </c:pt>
                <c:pt idx="1">
                  <c:v>90.02</c:v>
                </c:pt>
                <c:pt idx="2">
                  <c:v>89.84</c:v>
                </c:pt>
                <c:pt idx="3">
                  <c:v>89.75</c:v>
                </c:pt>
                <c:pt idx="4">
                  <c:v>88.1</c:v>
                </c:pt>
                <c:pt idx="5">
                  <c:v>87.78</c:v>
                </c:pt>
                <c:pt idx="6">
                  <c:v>87.61999999999999</c:v>
                </c:pt>
                <c:pt idx="7">
                  <c:v>85.960000000000022</c:v>
                </c:pt>
                <c:pt idx="8">
                  <c:v>85.940000000000026</c:v>
                </c:pt>
                <c:pt idx="9">
                  <c:v>85.78</c:v>
                </c:pt>
                <c:pt idx="10">
                  <c:v>85.63</c:v>
                </c:pt>
                <c:pt idx="11">
                  <c:v>85.42</c:v>
                </c:pt>
                <c:pt idx="12">
                  <c:v>85.33</c:v>
                </c:pt>
                <c:pt idx="13">
                  <c:v>85.179999999999978</c:v>
                </c:pt>
                <c:pt idx="14">
                  <c:v>85.11999999999999</c:v>
                </c:pt>
              </c:numCache>
            </c:numRef>
          </c:val>
          <c:extLst xmlns:c16r2="http://schemas.microsoft.com/office/drawing/2015/06/chart">
            <c:ext xmlns:c16="http://schemas.microsoft.com/office/drawing/2014/chart" uri="{C3380CC4-5D6E-409C-BE32-E72D297353CC}">
              <c16:uniqueId val="{00000000-60C5-4E37-B25F-C423C8A604DD}"/>
            </c:ext>
          </c:extLst>
        </c:ser>
        <c:dLbls>
          <c:showVal val="1"/>
        </c:dLbls>
        <c:gapWidth val="34"/>
        <c:overlap val="31"/>
        <c:axId val="52489216"/>
        <c:axId val="52052736"/>
      </c:barChart>
      <c:catAx>
        <c:axId val="52489216"/>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ru-RU"/>
          </a:p>
        </c:txPr>
        <c:crossAx val="52052736"/>
        <c:crosses val="autoZero"/>
        <c:auto val="1"/>
        <c:lblAlgn val="ctr"/>
        <c:lblOffset val="100"/>
      </c:catAx>
      <c:valAx>
        <c:axId val="52052736"/>
        <c:scaling>
          <c:orientation val="minMax"/>
        </c:scaling>
        <c:delete val="1"/>
        <c:axPos val="t"/>
        <c:numFmt formatCode="General" sourceLinked="1"/>
        <c:majorTickMark val="none"/>
        <c:tickLblPos val="nextTo"/>
        <c:crossAx val="52489216"/>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50197215516110139"/>
          <c:y val="4.2701863354037327E-2"/>
          <c:w val="0.48268721308379092"/>
          <c:h val="0.9145962732919255"/>
        </c:manualLayout>
      </c:layout>
      <c:barChart>
        <c:barDir val="bar"/>
        <c:grouping val="clustered"/>
        <c:ser>
          <c:idx val="0"/>
          <c:order val="0"/>
          <c:spPr>
            <a:solidFill>
              <a:srgbClr val="0070C0"/>
            </a:solidFill>
            <a:ln>
              <a:noFill/>
            </a:ln>
            <a:effectLst/>
          </c:spPr>
          <c:dLbls>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Лист3!$A$1:$A$15</c:f>
              <c:strCache>
                <c:ptCount val="15"/>
                <c:pt idx="0">
                  <c:v>МО Кочевский район</c:v>
                </c:pt>
                <c:pt idx="1">
                  <c:v>МО Юсьвинский район</c:v>
                </c:pt>
                <c:pt idx="2">
                  <c:v>МО Большесосновский район</c:v>
                </c:pt>
                <c:pt idx="3">
                  <c:v>МО Гайнский район</c:v>
                </c:pt>
                <c:pt idx="4">
                  <c:v>ГО Оханск</c:v>
                </c:pt>
                <c:pt idx="5">
                  <c:v>МО Добрянский район</c:v>
                </c:pt>
                <c:pt idx="6">
                  <c:v>МО Карагайский район</c:v>
                </c:pt>
                <c:pt idx="7">
                  <c:v>МО Юрлинский район</c:v>
                </c:pt>
                <c:pt idx="8">
                  <c:v>МО Очерский район</c:v>
                </c:pt>
                <c:pt idx="9">
                  <c:v>МО Еловский район</c:v>
                </c:pt>
                <c:pt idx="10">
                  <c:v>ГО Чусовской</c:v>
                </c:pt>
                <c:pt idx="11">
                  <c:v>МО Косинский район</c:v>
                </c:pt>
                <c:pt idx="12">
                  <c:v>МО Бардымский район</c:v>
                </c:pt>
                <c:pt idx="13">
                  <c:v>ГО Горнозаводск</c:v>
                </c:pt>
                <c:pt idx="14">
                  <c:v>МО Куединский район</c:v>
                </c:pt>
              </c:strCache>
            </c:strRef>
          </c:cat>
          <c:val>
            <c:numRef>
              <c:f>Лист3!$B$1:$B$15</c:f>
              <c:numCache>
                <c:formatCode>General</c:formatCode>
                <c:ptCount val="15"/>
                <c:pt idx="0">
                  <c:v>81.149999999999991</c:v>
                </c:pt>
                <c:pt idx="1">
                  <c:v>81.149999999999991</c:v>
                </c:pt>
                <c:pt idx="2">
                  <c:v>80.55</c:v>
                </c:pt>
                <c:pt idx="3">
                  <c:v>80.52</c:v>
                </c:pt>
                <c:pt idx="4">
                  <c:v>80.3</c:v>
                </c:pt>
                <c:pt idx="5">
                  <c:v>80.239999999999995</c:v>
                </c:pt>
                <c:pt idx="6">
                  <c:v>79.47</c:v>
                </c:pt>
                <c:pt idx="7">
                  <c:v>79.459999999999994</c:v>
                </c:pt>
                <c:pt idx="8">
                  <c:v>79.36999999999999</c:v>
                </c:pt>
                <c:pt idx="9">
                  <c:v>78.92</c:v>
                </c:pt>
                <c:pt idx="10">
                  <c:v>78.510000000000005</c:v>
                </c:pt>
                <c:pt idx="11">
                  <c:v>78.489999999999995</c:v>
                </c:pt>
                <c:pt idx="12">
                  <c:v>78.06</c:v>
                </c:pt>
                <c:pt idx="13">
                  <c:v>77.89</c:v>
                </c:pt>
                <c:pt idx="14">
                  <c:v>77.28</c:v>
                </c:pt>
              </c:numCache>
            </c:numRef>
          </c:val>
          <c:extLst xmlns:c16r2="http://schemas.microsoft.com/office/drawing/2015/06/chart">
            <c:ext xmlns:c16="http://schemas.microsoft.com/office/drawing/2014/chart" uri="{C3380CC4-5D6E-409C-BE32-E72D297353CC}">
              <c16:uniqueId val="{00000000-7022-4EFB-B7BB-CE56BEFD4FB0}"/>
            </c:ext>
          </c:extLst>
        </c:ser>
        <c:dLbls>
          <c:showVal val="1"/>
        </c:dLbls>
        <c:gapWidth val="34"/>
        <c:overlap val="31"/>
        <c:axId val="52364032"/>
        <c:axId val="52365568"/>
      </c:barChart>
      <c:catAx>
        <c:axId val="5236403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ru-RU"/>
          </a:p>
        </c:txPr>
        <c:crossAx val="52365568"/>
        <c:crosses val="autoZero"/>
        <c:auto val="1"/>
        <c:lblAlgn val="ctr"/>
        <c:lblOffset val="100"/>
      </c:catAx>
      <c:valAx>
        <c:axId val="52365568"/>
        <c:scaling>
          <c:orientation val="minMax"/>
        </c:scaling>
        <c:delete val="1"/>
        <c:axPos val="t"/>
        <c:numFmt formatCode="General" sourceLinked="1"/>
        <c:majorTickMark val="none"/>
        <c:tickLblPos val="nextTo"/>
        <c:crossAx val="52364032"/>
        <c:crosses val="autoZero"/>
        <c:crossBetween val="between"/>
      </c:valAx>
      <c:spPr>
        <a:noFill/>
        <a:ln>
          <a:noFill/>
        </a:ln>
        <a:effectLst/>
      </c:spPr>
    </c:plotArea>
    <c:plotVisOnly val="1"/>
    <c:dispBlanksAs val="gap"/>
  </c:chart>
  <c:spPr>
    <a:solidFill>
      <a:schemeClr val="bg1"/>
    </a:solidFill>
    <a:ln w="38100" cap="flat" cmpd="sng" algn="ctr">
      <a:solidFill>
        <a:schemeClr val="tx1">
          <a:lumMod val="15000"/>
          <a:lumOff val="85000"/>
        </a:schemeClr>
      </a:solidFill>
      <a:round/>
    </a:ln>
    <a:effectLst/>
  </c:spPr>
  <c:txPr>
    <a:bodyPr/>
    <a:lstStyle/>
    <a:p>
      <a:pPr>
        <a:defRPr sz="2000">
          <a:solidFill>
            <a:srgbClr val="000000"/>
          </a:solidFill>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8E514-E7BF-4A27-9BFC-12535D12C854}" type="doc">
      <dgm:prSet loTypeId="urn:microsoft.com/office/officeart/2005/8/layout/process2" loCatId="process" qsTypeId="urn:microsoft.com/office/officeart/2005/8/quickstyle/simple1" qsCatId="simple" csTypeId="urn:microsoft.com/office/officeart/2005/8/colors/colorful3" csCatId="colorful" phldr="1"/>
      <dgm:spPr/>
    </dgm:pt>
    <dgm:pt modelId="{964BBE41-79D1-4926-9E2F-32904004848B}">
      <dgm:prSet phldrT="[Текст]" custT="1"/>
      <dgm:spPr/>
      <dgm:t>
        <a:bodyPr/>
        <a:lstStyle/>
        <a:p>
          <a:r>
            <a:rPr lang="ru-RU" sz="2400" dirty="0">
              <a:latin typeface="+mn-lt"/>
            </a:rPr>
            <a:t>Анкетирование родителей </a:t>
          </a:r>
        </a:p>
        <a:p>
          <a:r>
            <a:rPr lang="ru-RU" sz="2400" dirty="0">
              <a:latin typeface="+mn-lt"/>
            </a:rPr>
            <a:t>40% от общего количества, но не более 600 от одной организации</a:t>
          </a:r>
        </a:p>
      </dgm:t>
    </dgm:pt>
    <dgm:pt modelId="{D1E479E5-3A3F-4FD6-8FBE-28C2BB10B1C3}" type="parTrans" cxnId="{5744BA31-2D15-4304-B23A-C43B97D79FF9}">
      <dgm:prSet/>
      <dgm:spPr/>
      <dgm:t>
        <a:bodyPr/>
        <a:lstStyle/>
        <a:p>
          <a:endParaRPr lang="ru-RU"/>
        </a:p>
      </dgm:t>
    </dgm:pt>
    <dgm:pt modelId="{6C11913E-27CB-4E98-979E-F0C06C1499A0}" type="sibTrans" cxnId="{5744BA31-2D15-4304-B23A-C43B97D79FF9}">
      <dgm:prSet/>
      <dgm:spPr/>
      <dgm:t>
        <a:bodyPr/>
        <a:lstStyle/>
        <a:p>
          <a:endParaRPr lang="ru-RU"/>
        </a:p>
      </dgm:t>
    </dgm:pt>
    <dgm:pt modelId="{70BF7573-8463-4966-89E4-02CE44892C4C}">
      <dgm:prSet phldrT="[Текст]" custT="1"/>
      <dgm:spPr/>
      <dgm:t>
        <a:bodyPr/>
        <a:lstStyle/>
        <a:p>
          <a:r>
            <a:rPr lang="ru-RU" sz="2400" dirty="0">
              <a:latin typeface="+mn-lt"/>
            </a:rPr>
            <a:t>Экспертное заключение </a:t>
          </a:r>
        </a:p>
        <a:p>
          <a:r>
            <a:rPr lang="ru-RU" sz="2400" dirty="0">
              <a:latin typeface="+mn-lt"/>
            </a:rPr>
            <a:t>анализ сайтов, анализ анкет</a:t>
          </a:r>
        </a:p>
      </dgm:t>
    </dgm:pt>
    <dgm:pt modelId="{74E883CB-8529-4ED0-A37A-698AA3B1427F}" type="parTrans" cxnId="{DD6ED8CD-0235-4114-B74A-4DD1270DF444}">
      <dgm:prSet/>
      <dgm:spPr/>
      <dgm:t>
        <a:bodyPr/>
        <a:lstStyle/>
        <a:p>
          <a:endParaRPr lang="ru-RU"/>
        </a:p>
      </dgm:t>
    </dgm:pt>
    <dgm:pt modelId="{0C801BC9-7138-4BF1-9AE5-401EF7A806C0}" type="sibTrans" cxnId="{DD6ED8CD-0235-4114-B74A-4DD1270DF444}">
      <dgm:prSet/>
      <dgm:spPr/>
      <dgm:t>
        <a:bodyPr/>
        <a:lstStyle/>
        <a:p>
          <a:endParaRPr lang="ru-RU"/>
        </a:p>
      </dgm:t>
    </dgm:pt>
    <dgm:pt modelId="{4DA82315-FA9D-4EF5-982D-7E8EEBA84474}">
      <dgm:prSet phldrT="[Текст]" custT="1"/>
      <dgm:spPr/>
      <dgm:t>
        <a:bodyPr/>
        <a:lstStyle/>
        <a:p>
          <a:r>
            <a:rPr lang="ru-RU" sz="2400" dirty="0">
              <a:latin typeface="+mn-lt"/>
            </a:rPr>
            <a:t>Отчет о результатах НОК </a:t>
          </a:r>
        </a:p>
        <a:p>
          <a:r>
            <a:rPr lang="ru-RU" sz="2400" dirty="0">
              <a:latin typeface="+mn-lt"/>
            </a:rPr>
            <a:t>размещается на сайте </a:t>
          </a:r>
          <a:r>
            <a:rPr lang="ru-RU" sz="2400" dirty="0" err="1">
              <a:latin typeface="+mn-lt"/>
            </a:rPr>
            <a:t>МОНПк</a:t>
          </a:r>
          <a:r>
            <a:rPr lang="ru-RU" sz="2400" dirty="0">
              <a:latin typeface="+mn-lt"/>
            </a:rPr>
            <a:t>, рейтинг дошкольных организаций </a:t>
          </a:r>
        </a:p>
      </dgm:t>
    </dgm:pt>
    <dgm:pt modelId="{59A92285-D05A-47CC-B907-83FF7D17C46F}" type="parTrans" cxnId="{19D0CF3E-7C95-405E-AAB3-752B12340731}">
      <dgm:prSet/>
      <dgm:spPr/>
      <dgm:t>
        <a:bodyPr/>
        <a:lstStyle/>
        <a:p>
          <a:endParaRPr lang="ru-RU"/>
        </a:p>
      </dgm:t>
    </dgm:pt>
    <dgm:pt modelId="{0B1910F6-91E5-4CCA-9175-D51479A9E2C3}" type="sibTrans" cxnId="{19D0CF3E-7C95-405E-AAB3-752B12340731}">
      <dgm:prSet/>
      <dgm:spPr/>
      <dgm:t>
        <a:bodyPr/>
        <a:lstStyle/>
        <a:p>
          <a:endParaRPr lang="ru-RU"/>
        </a:p>
      </dgm:t>
    </dgm:pt>
    <dgm:pt modelId="{5F385574-0230-45BA-A203-8CDC956C45E7}">
      <dgm:prSet phldrT="[Текст]" custT="1"/>
      <dgm:spPr/>
      <dgm:t>
        <a:bodyPr/>
        <a:lstStyle/>
        <a:p>
          <a:r>
            <a:rPr lang="ru-RU" sz="2400" dirty="0">
              <a:latin typeface="+mn-lt"/>
            </a:rPr>
            <a:t>План мероприятий по устранению нарушений каждая организация, выполнение в течение года, отчет в </a:t>
          </a:r>
          <a:r>
            <a:rPr lang="ru-RU" sz="2400" dirty="0" err="1">
              <a:latin typeface="+mn-lt"/>
            </a:rPr>
            <a:t>МОНПк</a:t>
          </a:r>
          <a:r>
            <a:rPr lang="ru-RU" sz="2400" dirty="0">
              <a:latin typeface="+mn-lt"/>
            </a:rPr>
            <a:t> по полугодиям</a:t>
          </a:r>
        </a:p>
      </dgm:t>
    </dgm:pt>
    <dgm:pt modelId="{FF3E7E3E-82D1-4697-8424-6A129D8FBCE6}" type="parTrans" cxnId="{E2B7B8B8-B2F5-4961-A643-63D41646509E}">
      <dgm:prSet/>
      <dgm:spPr/>
      <dgm:t>
        <a:bodyPr/>
        <a:lstStyle/>
        <a:p>
          <a:endParaRPr lang="ru-RU"/>
        </a:p>
      </dgm:t>
    </dgm:pt>
    <dgm:pt modelId="{93532627-460A-4A76-9301-F7D42172FB35}" type="sibTrans" cxnId="{E2B7B8B8-B2F5-4961-A643-63D41646509E}">
      <dgm:prSet/>
      <dgm:spPr/>
      <dgm:t>
        <a:bodyPr/>
        <a:lstStyle/>
        <a:p>
          <a:endParaRPr lang="ru-RU"/>
        </a:p>
      </dgm:t>
    </dgm:pt>
    <dgm:pt modelId="{0A3A43DC-DD2B-479E-9920-450398C3EB9A}" type="pres">
      <dgm:prSet presAssocID="{4CD8E514-E7BF-4A27-9BFC-12535D12C854}" presName="linearFlow" presStyleCnt="0">
        <dgm:presLayoutVars>
          <dgm:resizeHandles val="exact"/>
        </dgm:presLayoutVars>
      </dgm:prSet>
      <dgm:spPr/>
    </dgm:pt>
    <dgm:pt modelId="{0159E3ED-30F7-488D-B444-E7BF1F271610}" type="pres">
      <dgm:prSet presAssocID="{964BBE41-79D1-4926-9E2F-32904004848B}" presName="node" presStyleLbl="node1" presStyleIdx="0" presStyleCnt="4" custScaleX="251776" custScaleY="80520">
        <dgm:presLayoutVars>
          <dgm:bulletEnabled val="1"/>
        </dgm:presLayoutVars>
      </dgm:prSet>
      <dgm:spPr/>
      <dgm:t>
        <a:bodyPr/>
        <a:lstStyle/>
        <a:p>
          <a:endParaRPr lang="ru-RU"/>
        </a:p>
      </dgm:t>
    </dgm:pt>
    <dgm:pt modelId="{C2412C8C-8EFF-4A1E-B679-0D38265CD060}" type="pres">
      <dgm:prSet presAssocID="{6C11913E-27CB-4E98-979E-F0C06C1499A0}" presName="sibTrans" presStyleLbl="sibTrans2D1" presStyleIdx="0" presStyleCnt="3"/>
      <dgm:spPr/>
      <dgm:t>
        <a:bodyPr/>
        <a:lstStyle/>
        <a:p>
          <a:endParaRPr lang="ru-RU"/>
        </a:p>
      </dgm:t>
    </dgm:pt>
    <dgm:pt modelId="{B8DB08FA-D5DE-4F49-89ED-90F2F52D0DF4}" type="pres">
      <dgm:prSet presAssocID="{6C11913E-27CB-4E98-979E-F0C06C1499A0}" presName="connectorText" presStyleLbl="sibTrans2D1" presStyleIdx="0" presStyleCnt="3"/>
      <dgm:spPr/>
      <dgm:t>
        <a:bodyPr/>
        <a:lstStyle/>
        <a:p>
          <a:endParaRPr lang="ru-RU"/>
        </a:p>
      </dgm:t>
    </dgm:pt>
    <dgm:pt modelId="{2D03B3E8-F4DC-4417-97FE-ECE814472F38}" type="pres">
      <dgm:prSet presAssocID="{70BF7573-8463-4966-89E4-02CE44892C4C}" presName="node" presStyleLbl="node1" presStyleIdx="1" presStyleCnt="4" custScaleX="251776" custScaleY="88361">
        <dgm:presLayoutVars>
          <dgm:bulletEnabled val="1"/>
        </dgm:presLayoutVars>
      </dgm:prSet>
      <dgm:spPr/>
      <dgm:t>
        <a:bodyPr/>
        <a:lstStyle/>
        <a:p>
          <a:endParaRPr lang="ru-RU"/>
        </a:p>
      </dgm:t>
    </dgm:pt>
    <dgm:pt modelId="{AD31A3A1-2A09-4C4E-A57C-D93C3E42C3C1}" type="pres">
      <dgm:prSet presAssocID="{0C801BC9-7138-4BF1-9AE5-401EF7A806C0}" presName="sibTrans" presStyleLbl="sibTrans2D1" presStyleIdx="1" presStyleCnt="3"/>
      <dgm:spPr/>
      <dgm:t>
        <a:bodyPr/>
        <a:lstStyle/>
        <a:p>
          <a:endParaRPr lang="ru-RU"/>
        </a:p>
      </dgm:t>
    </dgm:pt>
    <dgm:pt modelId="{9406AB91-20FB-4229-98C4-60CCDB1809B9}" type="pres">
      <dgm:prSet presAssocID="{0C801BC9-7138-4BF1-9AE5-401EF7A806C0}" presName="connectorText" presStyleLbl="sibTrans2D1" presStyleIdx="1" presStyleCnt="3"/>
      <dgm:spPr/>
      <dgm:t>
        <a:bodyPr/>
        <a:lstStyle/>
        <a:p>
          <a:endParaRPr lang="ru-RU"/>
        </a:p>
      </dgm:t>
    </dgm:pt>
    <dgm:pt modelId="{466E0DCE-7773-4A54-9E4E-425443B627C6}" type="pres">
      <dgm:prSet presAssocID="{4DA82315-FA9D-4EF5-982D-7E8EEBA84474}" presName="node" presStyleLbl="node1" presStyleIdx="2" presStyleCnt="4" custScaleX="251776">
        <dgm:presLayoutVars>
          <dgm:bulletEnabled val="1"/>
        </dgm:presLayoutVars>
      </dgm:prSet>
      <dgm:spPr/>
      <dgm:t>
        <a:bodyPr/>
        <a:lstStyle/>
        <a:p>
          <a:endParaRPr lang="ru-RU"/>
        </a:p>
      </dgm:t>
    </dgm:pt>
    <dgm:pt modelId="{380409F2-B704-4BD3-9002-D0B252B8B129}" type="pres">
      <dgm:prSet presAssocID="{0B1910F6-91E5-4CCA-9175-D51479A9E2C3}" presName="sibTrans" presStyleLbl="sibTrans2D1" presStyleIdx="2" presStyleCnt="3"/>
      <dgm:spPr/>
      <dgm:t>
        <a:bodyPr/>
        <a:lstStyle/>
        <a:p>
          <a:endParaRPr lang="ru-RU"/>
        </a:p>
      </dgm:t>
    </dgm:pt>
    <dgm:pt modelId="{9318F7E8-1D70-49C3-B168-B95950831FE7}" type="pres">
      <dgm:prSet presAssocID="{0B1910F6-91E5-4CCA-9175-D51479A9E2C3}" presName="connectorText" presStyleLbl="sibTrans2D1" presStyleIdx="2" presStyleCnt="3"/>
      <dgm:spPr/>
      <dgm:t>
        <a:bodyPr/>
        <a:lstStyle/>
        <a:p>
          <a:endParaRPr lang="ru-RU"/>
        </a:p>
      </dgm:t>
    </dgm:pt>
    <dgm:pt modelId="{9AC74843-5285-4866-94C3-1170E839067F}" type="pres">
      <dgm:prSet presAssocID="{5F385574-0230-45BA-A203-8CDC956C45E7}" presName="node" presStyleLbl="node1" presStyleIdx="3" presStyleCnt="4" custScaleX="251776">
        <dgm:presLayoutVars>
          <dgm:bulletEnabled val="1"/>
        </dgm:presLayoutVars>
      </dgm:prSet>
      <dgm:spPr/>
      <dgm:t>
        <a:bodyPr/>
        <a:lstStyle/>
        <a:p>
          <a:endParaRPr lang="ru-RU"/>
        </a:p>
      </dgm:t>
    </dgm:pt>
  </dgm:ptLst>
  <dgm:cxnLst>
    <dgm:cxn modelId="{4CE56A08-E14A-470B-8F32-B928A5C95EFC}" type="presOf" srcId="{0C801BC9-7138-4BF1-9AE5-401EF7A806C0}" destId="{9406AB91-20FB-4229-98C4-60CCDB1809B9}" srcOrd="1" destOrd="0" presId="urn:microsoft.com/office/officeart/2005/8/layout/process2"/>
    <dgm:cxn modelId="{4BBF6A93-2C83-4912-9B3C-395C06EC95F3}" type="presOf" srcId="{4DA82315-FA9D-4EF5-982D-7E8EEBA84474}" destId="{466E0DCE-7773-4A54-9E4E-425443B627C6}" srcOrd="0" destOrd="0" presId="urn:microsoft.com/office/officeart/2005/8/layout/process2"/>
    <dgm:cxn modelId="{745AC06A-626D-488F-9094-BE43DE30FA6F}" type="presOf" srcId="{5F385574-0230-45BA-A203-8CDC956C45E7}" destId="{9AC74843-5285-4866-94C3-1170E839067F}" srcOrd="0" destOrd="0" presId="urn:microsoft.com/office/officeart/2005/8/layout/process2"/>
    <dgm:cxn modelId="{AD40D6FD-B6AF-4187-963B-96767E7ED3C0}" type="presOf" srcId="{0B1910F6-91E5-4CCA-9175-D51479A9E2C3}" destId="{380409F2-B704-4BD3-9002-D0B252B8B129}" srcOrd="0" destOrd="0" presId="urn:microsoft.com/office/officeart/2005/8/layout/process2"/>
    <dgm:cxn modelId="{625F2688-CD5F-4E6A-B763-4948AB54458F}" type="presOf" srcId="{4CD8E514-E7BF-4A27-9BFC-12535D12C854}" destId="{0A3A43DC-DD2B-479E-9920-450398C3EB9A}" srcOrd="0" destOrd="0" presId="urn:microsoft.com/office/officeart/2005/8/layout/process2"/>
    <dgm:cxn modelId="{5744BA31-2D15-4304-B23A-C43B97D79FF9}" srcId="{4CD8E514-E7BF-4A27-9BFC-12535D12C854}" destId="{964BBE41-79D1-4926-9E2F-32904004848B}" srcOrd="0" destOrd="0" parTransId="{D1E479E5-3A3F-4FD6-8FBE-28C2BB10B1C3}" sibTransId="{6C11913E-27CB-4E98-979E-F0C06C1499A0}"/>
    <dgm:cxn modelId="{C7EDC19C-B70E-458D-88FE-41C578E48693}" type="presOf" srcId="{0C801BC9-7138-4BF1-9AE5-401EF7A806C0}" destId="{AD31A3A1-2A09-4C4E-A57C-D93C3E42C3C1}" srcOrd="0" destOrd="0" presId="urn:microsoft.com/office/officeart/2005/8/layout/process2"/>
    <dgm:cxn modelId="{19D0CF3E-7C95-405E-AAB3-752B12340731}" srcId="{4CD8E514-E7BF-4A27-9BFC-12535D12C854}" destId="{4DA82315-FA9D-4EF5-982D-7E8EEBA84474}" srcOrd="2" destOrd="0" parTransId="{59A92285-D05A-47CC-B907-83FF7D17C46F}" sibTransId="{0B1910F6-91E5-4CCA-9175-D51479A9E2C3}"/>
    <dgm:cxn modelId="{DD6ED8CD-0235-4114-B74A-4DD1270DF444}" srcId="{4CD8E514-E7BF-4A27-9BFC-12535D12C854}" destId="{70BF7573-8463-4966-89E4-02CE44892C4C}" srcOrd="1" destOrd="0" parTransId="{74E883CB-8529-4ED0-A37A-698AA3B1427F}" sibTransId="{0C801BC9-7138-4BF1-9AE5-401EF7A806C0}"/>
    <dgm:cxn modelId="{C1C110AB-59F3-4912-A1ED-467543C6EE00}" type="presOf" srcId="{70BF7573-8463-4966-89E4-02CE44892C4C}" destId="{2D03B3E8-F4DC-4417-97FE-ECE814472F38}" srcOrd="0" destOrd="0" presId="urn:microsoft.com/office/officeart/2005/8/layout/process2"/>
    <dgm:cxn modelId="{AB901BD0-864E-4B7E-976F-5C3B34D53C0B}" type="presOf" srcId="{6C11913E-27CB-4E98-979E-F0C06C1499A0}" destId="{C2412C8C-8EFF-4A1E-B679-0D38265CD060}" srcOrd="0" destOrd="0" presId="urn:microsoft.com/office/officeart/2005/8/layout/process2"/>
    <dgm:cxn modelId="{F04D3305-21BF-4300-B224-5832D03C53F2}" type="presOf" srcId="{0B1910F6-91E5-4CCA-9175-D51479A9E2C3}" destId="{9318F7E8-1D70-49C3-B168-B95950831FE7}" srcOrd="1" destOrd="0" presId="urn:microsoft.com/office/officeart/2005/8/layout/process2"/>
    <dgm:cxn modelId="{14E23360-FD99-4940-84E0-DCCD1717C7F3}" type="presOf" srcId="{6C11913E-27CB-4E98-979E-F0C06C1499A0}" destId="{B8DB08FA-D5DE-4F49-89ED-90F2F52D0DF4}" srcOrd="1" destOrd="0" presId="urn:microsoft.com/office/officeart/2005/8/layout/process2"/>
    <dgm:cxn modelId="{A159B0CF-EBBA-4765-88A3-628FFF60E36B}" type="presOf" srcId="{964BBE41-79D1-4926-9E2F-32904004848B}" destId="{0159E3ED-30F7-488D-B444-E7BF1F271610}" srcOrd="0" destOrd="0" presId="urn:microsoft.com/office/officeart/2005/8/layout/process2"/>
    <dgm:cxn modelId="{E2B7B8B8-B2F5-4961-A643-63D41646509E}" srcId="{4CD8E514-E7BF-4A27-9BFC-12535D12C854}" destId="{5F385574-0230-45BA-A203-8CDC956C45E7}" srcOrd="3" destOrd="0" parTransId="{FF3E7E3E-82D1-4697-8424-6A129D8FBCE6}" sibTransId="{93532627-460A-4A76-9301-F7D42172FB35}"/>
    <dgm:cxn modelId="{D7490722-3881-49F7-9D3C-044705A8F791}" type="presParOf" srcId="{0A3A43DC-DD2B-479E-9920-450398C3EB9A}" destId="{0159E3ED-30F7-488D-B444-E7BF1F271610}" srcOrd="0" destOrd="0" presId="urn:microsoft.com/office/officeart/2005/8/layout/process2"/>
    <dgm:cxn modelId="{5834BACA-C195-4CD5-94F4-47C47E8D9B6D}" type="presParOf" srcId="{0A3A43DC-DD2B-479E-9920-450398C3EB9A}" destId="{C2412C8C-8EFF-4A1E-B679-0D38265CD060}" srcOrd="1" destOrd="0" presId="urn:microsoft.com/office/officeart/2005/8/layout/process2"/>
    <dgm:cxn modelId="{8D08B3A2-9189-41FD-82F2-F4DEA15C2377}" type="presParOf" srcId="{C2412C8C-8EFF-4A1E-B679-0D38265CD060}" destId="{B8DB08FA-D5DE-4F49-89ED-90F2F52D0DF4}" srcOrd="0" destOrd="0" presId="urn:microsoft.com/office/officeart/2005/8/layout/process2"/>
    <dgm:cxn modelId="{581FEDDA-8696-41C8-9052-F3F24A76FFF2}" type="presParOf" srcId="{0A3A43DC-DD2B-479E-9920-450398C3EB9A}" destId="{2D03B3E8-F4DC-4417-97FE-ECE814472F38}" srcOrd="2" destOrd="0" presId="urn:microsoft.com/office/officeart/2005/8/layout/process2"/>
    <dgm:cxn modelId="{3078FFF2-7BAF-4E16-B728-AAEAEE336FAC}" type="presParOf" srcId="{0A3A43DC-DD2B-479E-9920-450398C3EB9A}" destId="{AD31A3A1-2A09-4C4E-A57C-D93C3E42C3C1}" srcOrd="3" destOrd="0" presId="urn:microsoft.com/office/officeart/2005/8/layout/process2"/>
    <dgm:cxn modelId="{4840AC8A-1534-4FCF-9EF3-397B8AA7BF26}" type="presParOf" srcId="{AD31A3A1-2A09-4C4E-A57C-D93C3E42C3C1}" destId="{9406AB91-20FB-4229-98C4-60CCDB1809B9}" srcOrd="0" destOrd="0" presId="urn:microsoft.com/office/officeart/2005/8/layout/process2"/>
    <dgm:cxn modelId="{B9A8D6B5-3F5C-499F-85CC-15CFC9A1B2E3}" type="presParOf" srcId="{0A3A43DC-DD2B-479E-9920-450398C3EB9A}" destId="{466E0DCE-7773-4A54-9E4E-425443B627C6}" srcOrd="4" destOrd="0" presId="urn:microsoft.com/office/officeart/2005/8/layout/process2"/>
    <dgm:cxn modelId="{66F08D07-4223-4D9D-89F8-68C7F0C542F3}" type="presParOf" srcId="{0A3A43DC-DD2B-479E-9920-450398C3EB9A}" destId="{380409F2-B704-4BD3-9002-D0B252B8B129}" srcOrd="5" destOrd="0" presId="urn:microsoft.com/office/officeart/2005/8/layout/process2"/>
    <dgm:cxn modelId="{9F08D871-E523-468B-89A9-C130B5E48928}" type="presParOf" srcId="{380409F2-B704-4BD3-9002-D0B252B8B129}" destId="{9318F7E8-1D70-49C3-B168-B95950831FE7}" srcOrd="0" destOrd="0" presId="urn:microsoft.com/office/officeart/2005/8/layout/process2"/>
    <dgm:cxn modelId="{FB2963A8-B024-4F95-936F-AF971A1B792E}" type="presParOf" srcId="{0A3A43DC-DD2B-479E-9920-450398C3EB9A}" destId="{9AC74843-5285-4866-94C3-1170E839067F}" srcOrd="6"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9E3ED-30F7-488D-B444-E7BF1F271610}">
      <dsp:nvSpPr>
        <dsp:cNvPr id="0" name=""/>
        <dsp:cNvSpPr/>
      </dsp:nvSpPr>
      <dsp:spPr>
        <a:xfrm>
          <a:off x="432054" y="3708"/>
          <a:ext cx="9768904" cy="781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mn-lt"/>
            </a:rPr>
            <a:t>Анкетирование родителей </a:t>
          </a:r>
        </a:p>
        <a:p>
          <a:pPr marL="0" lvl="0" indent="0" algn="ctr" defTabSz="1066800">
            <a:lnSpc>
              <a:spcPct val="90000"/>
            </a:lnSpc>
            <a:spcBef>
              <a:spcPct val="0"/>
            </a:spcBef>
            <a:spcAft>
              <a:spcPct val="35000"/>
            </a:spcAft>
            <a:buNone/>
          </a:pPr>
          <a:r>
            <a:rPr lang="ru-RU" sz="2400" kern="1200" dirty="0">
              <a:latin typeface="+mn-lt"/>
            </a:rPr>
            <a:t>40% от общего количества, но не более 600 от одной организации</a:t>
          </a:r>
        </a:p>
      </dsp:txBody>
      <dsp:txXfrm>
        <a:off x="454930" y="26584"/>
        <a:ext cx="9723152" cy="735291"/>
      </dsp:txXfrm>
    </dsp:sp>
    <dsp:sp modelId="{C2412C8C-8EFF-4A1E-B679-0D38265CD060}">
      <dsp:nvSpPr>
        <dsp:cNvPr id="0" name=""/>
        <dsp:cNvSpPr/>
      </dsp:nvSpPr>
      <dsp:spPr>
        <a:xfrm rot="5400000">
          <a:off x="5134631" y="809001"/>
          <a:ext cx="363749" cy="4364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5400000">
        <a:off x="5185557" y="845376"/>
        <a:ext cx="261899" cy="254624"/>
      </dsp:txXfrm>
    </dsp:sp>
    <dsp:sp modelId="{2D03B3E8-F4DC-4417-97FE-ECE814472F38}">
      <dsp:nvSpPr>
        <dsp:cNvPr id="0" name=""/>
        <dsp:cNvSpPr/>
      </dsp:nvSpPr>
      <dsp:spPr>
        <a:xfrm>
          <a:off x="432054" y="1269751"/>
          <a:ext cx="9768904" cy="857101"/>
        </a:xfrm>
        <a:prstGeom prst="roundRect">
          <a:avLst>
            <a:gd name="adj" fmla="val 10000"/>
          </a:avLst>
        </a:prstGeom>
        <a:solidFill>
          <a:schemeClr val="accent3">
            <a:hueOff val="-3358779"/>
            <a:satOff val="-2289"/>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mn-lt"/>
            </a:rPr>
            <a:t>Экспертное заключение </a:t>
          </a:r>
        </a:p>
        <a:p>
          <a:pPr marL="0" lvl="0" indent="0" algn="ctr" defTabSz="1066800">
            <a:lnSpc>
              <a:spcPct val="90000"/>
            </a:lnSpc>
            <a:spcBef>
              <a:spcPct val="0"/>
            </a:spcBef>
            <a:spcAft>
              <a:spcPct val="35000"/>
            </a:spcAft>
            <a:buNone/>
          </a:pPr>
          <a:r>
            <a:rPr lang="ru-RU" sz="2400" kern="1200" dirty="0">
              <a:latin typeface="+mn-lt"/>
            </a:rPr>
            <a:t>анализ сайтов, анализ анкет</a:t>
          </a:r>
        </a:p>
      </dsp:txBody>
      <dsp:txXfrm>
        <a:off x="457158" y="1294855"/>
        <a:ext cx="9718696" cy="806893"/>
      </dsp:txXfrm>
    </dsp:sp>
    <dsp:sp modelId="{AD31A3A1-2A09-4C4E-A57C-D93C3E42C3C1}">
      <dsp:nvSpPr>
        <dsp:cNvPr id="0" name=""/>
        <dsp:cNvSpPr/>
      </dsp:nvSpPr>
      <dsp:spPr>
        <a:xfrm rot="5400000">
          <a:off x="5134631" y="2151103"/>
          <a:ext cx="363749" cy="436499"/>
        </a:xfrm>
        <a:prstGeom prst="rightArrow">
          <a:avLst>
            <a:gd name="adj1" fmla="val 60000"/>
            <a:gd name="adj2" fmla="val 50000"/>
          </a:avLst>
        </a:prstGeom>
        <a:solidFill>
          <a:schemeClr val="accent3">
            <a:hueOff val="-5038168"/>
            <a:satOff val="-3433"/>
            <a:lumOff val="6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5400000">
        <a:off x="5185557" y="2187478"/>
        <a:ext cx="261899" cy="254624"/>
      </dsp:txXfrm>
    </dsp:sp>
    <dsp:sp modelId="{466E0DCE-7773-4A54-9E4E-425443B627C6}">
      <dsp:nvSpPr>
        <dsp:cNvPr id="0" name=""/>
        <dsp:cNvSpPr/>
      </dsp:nvSpPr>
      <dsp:spPr>
        <a:xfrm>
          <a:off x="432054" y="2611852"/>
          <a:ext cx="9768904" cy="969999"/>
        </a:xfrm>
        <a:prstGeom prst="roundRect">
          <a:avLst>
            <a:gd name="adj" fmla="val 10000"/>
          </a:avLst>
        </a:prstGeom>
        <a:solidFill>
          <a:schemeClr val="accent3">
            <a:hueOff val="-6717558"/>
            <a:satOff val="-4578"/>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mn-lt"/>
            </a:rPr>
            <a:t>Отчет о результатах НОК </a:t>
          </a:r>
        </a:p>
        <a:p>
          <a:pPr marL="0" lvl="0" indent="0" algn="ctr" defTabSz="1066800">
            <a:lnSpc>
              <a:spcPct val="90000"/>
            </a:lnSpc>
            <a:spcBef>
              <a:spcPct val="0"/>
            </a:spcBef>
            <a:spcAft>
              <a:spcPct val="35000"/>
            </a:spcAft>
            <a:buNone/>
          </a:pPr>
          <a:r>
            <a:rPr lang="ru-RU" sz="2400" kern="1200" dirty="0">
              <a:latin typeface="+mn-lt"/>
            </a:rPr>
            <a:t>размещается на сайте </a:t>
          </a:r>
          <a:r>
            <a:rPr lang="ru-RU" sz="2400" kern="1200" dirty="0" err="1">
              <a:latin typeface="+mn-lt"/>
            </a:rPr>
            <a:t>МОНПк</a:t>
          </a:r>
          <a:r>
            <a:rPr lang="ru-RU" sz="2400" kern="1200" dirty="0">
              <a:latin typeface="+mn-lt"/>
            </a:rPr>
            <a:t>, рейтинг дошкольных организаций </a:t>
          </a:r>
        </a:p>
      </dsp:txBody>
      <dsp:txXfrm>
        <a:off x="460464" y="2640262"/>
        <a:ext cx="9712084" cy="913179"/>
      </dsp:txXfrm>
    </dsp:sp>
    <dsp:sp modelId="{380409F2-B704-4BD3-9002-D0B252B8B129}">
      <dsp:nvSpPr>
        <dsp:cNvPr id="0" name=""/>
        <dsp:cNvSpPr/>
      </dsp:nvSpPr>
      <dsp:spPr>
        <a:xfrm rot="5400000">
          <a:off x="5134631" y="3606102"/>
          <a:ext cx="363749" cy="436499"/>
        </a:xfrm>
        <a:prstGeom prst="rightArrow">
          <a:avLst>
            <a:gd name="adj1" fmla="val 60000"/>
            <a:gd name="adj2" fmla="val 50000"/>
          </a:avLst>
        </a:prstGeom>
        <a:solidFill>
          <a:schemeClr val="accent3">
            <a:hueOff val="-10076337"/>
            <a:satOff val="-6867"/>
            <a:lumOff val="1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800" kern="1200"/>
        </a:p>
      </dsp:txBody>
      <dsp:txXfrm rot="-5400000">
        <a:off x="5185557" y="3642477"/>
        <a:ext cx="261899" cy="254624"/>
      </dsp:txXfrm>
    </dsp:sp>
    <dsp:sp modelId="{9AC74843-5285-4866-94C3-1170E839067F}">
      <dsp:nvSpPr>
        <dsp:cNvPr id="0" name=""/>
        <dsp:cNvSpPr/>
      </dsp:nvSpPr>
      <dsp:spPr>
        <a:xfrm>
          <a:off x="432054" y="4066852"/>
          <a:ext cx="9768904" cy="969999"/>
        </a:xfrm>
        <a:prstGeom prst="roundRect">
          <a:avLst>
            <a:gd name="adj" fmla="val 10000"/>
          </a:avLst>
        </a:prstGeom>
        <a:solidFill>
          <a:schemeClr val="accent3">
            <a:hueOff val="-10076337"/>
            <a:satOff val="-6867"/>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mn-lt"/>
            </a:rPr>
            <a:t>План мероприятий по устранению нарушений каждая организация, выполнение в течение года, отчет в </a:t>
          </a:r>
          <a:r>
            <a:rPr lang="ru-RU" sz="2400" kern="1200" dirty="0" err="1">
              <a:latin typeface="+mn-lt"/>
            </a:rPr>
            <a:t>МОНПк</a:t>
          </a:r>
          <a:r>
            <a:rPr lang="ru-RU" sz="2400" kern="1200" dirty="0">
              <a:latin typeface="+mn-lt"/>
            </a:rPr>
            <a:t> по полугодиям</a:t>
          </a:r>
        </a:p>
      </dsp:txBody>
      <dsp:txXfrm>
        <a:off x="460464" y="4095262"/>
        <a:ext cx="9712084" cy="9131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8D28AB3E-8ACB-460F-AD08-AD9BCECB96D6}"/>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 xmlns:a16="http://schemas.microsoft.com/office/drawing/2014/main" id="{D8753EFC-39E0-498C-BFEB-4D73E1028E9B}"/>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DF310AC4-A769-472B-91C5-66F8EF2CA53C}" type="datetimeFigureOut">
              <a:rPr lang="ru-RU" smtClean="0"/>
              <a:pPr/>
              <a:t>17.03.2023</a:t>
            </a:fld>
            <a:endParaRPr lang="ru-RU" dirty="0"/>
          </a:p>
        </p:txBody>
      </p:sp>
      <p:sp>
        <p:nvSpPr>
          <p:cNvPr id="4" name="Нижний колонтитул 3">
            <a:extLst>
              <a:ext uri="{FF2B5EF4-FFF2-40B4-BE49-F238E27FC236}">
                <a16:creationId xmlns="" xmlns:a16="http://schemas.microsoft.com/office/drawing/2014/main" id="{813D270D-BF74-4759-AE08-35FC096F5189}"/>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 xmlns:a16="http://schemas.microsoft.com/office/drawing/2014/main" id="{7428780F-3A22-497B-8ABC-CFC78DD6CA14}"/>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F610E196-B7DB-4CD3-8A28-2D6E8A4CFC6D}" type="slidenum">
              <a:rPr lang="ru-RU" smtClean="0"/>
              <a:pPr/>
              <a:t>‹#›</a:t>
            </a:fld>
            <a:endParaRPr lang="ru-RU" dirty="0"/>
          </a:p>
        </p:txBody>
      </p:sp>
    </p:spTree>
    <p:extLst>
      <p:ext uri="{BB962C8B-B14F-4D97-AF65-F5344CB8AC3E}">
        <p14:creationId xmlns="" xmlns:p14="http://schemas.microsoft.com/office/powerpoint/2010/main" val="3754748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EBD00111-F9A2-44D0-B54C-598DEB4051F2}" type="datetimeFigureOut">
              <a:rPr lang="ru-RU" smtClean="0"/>
              <a:pPr/>
              <a:t>17.03.2023</a:t>
            </a:fld>
            <a:endParaRPr lang="ru-RU" dirty="0"/>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665BCBEA-6E69-4930-9E76-B43B051DCF84}" type="slidenum">
              <a:rPr lang="ru-RU" smtClean="0"/>
              <a:pPr/>
              <a:t>‹#›</a:t>
            </a:fld>
            <a:endParaRPr lang="ru-RU" dirty="0"/>
          </a:p>
        </p:txBody>
      </p:sp>
    </p:spTree>
    <p:extLst>
      <p:ext uri="{BB962C8B-B14F-4D97-AF65-F5344CB8AC3E}">
        <p14:creationId xmlns="" xmlns:p14="http://schemas.microsoft.com/office/powerpoint/2010/main" val="993217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5BCBEA-6E69-4930-9E76-B43B051DCF84}" type="slidenum">
              <a:rPr lang="ru-RU" smtClean="0"/>
              <a:pPr/>
              <a:t>1</a:t>
            </a:fld>
            <a:endParaRPr lang="ru-RU" dirty="0"/>
          </a:p>
        </p:txBody>
      </p:sp>
    </p:spTree>
    <p:extLst>
      <p:ext uri="{BB962C8B-B14F-4D97-AF65-F5344CB8AC3E}">
        <p14:creationId xmlns="" xmlns:p14="http://schemas.microsoft.com/office/powerpoint/2010/main" val="2746279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слайд с нумерацией текст">
    <p:spTree>
      <p:nvGrpSpPr>
        <p:cNvPr id="1" name=""/>
        <p:cNvGrpSpPr/>
        <p:nvPr/>
      </p:nvGrpSpPr>
      <p:grpSpPr>
        <a:xfrm>
          <a:off x="0" y="0"/>
          <a:ext cx="0" cy="0"/>
          <a:chOff x="0" y="0"/>
          <a:chExt cx="0" cy="0"/>
        </a:xfrm>
      </p:grpSpPr>
      <p:pic>
        <p:nvPicPr>
          <p:cNvPr id="22" name="подложка верх">
            <a:extLst>
              <a:ext uri="{FF2B5EF4-FFF2-40B4-BE49-F238E27FC236}">
                <a16:creationId xmlns="" xmlns:a16="http://schemas.microsoft.com/office/drawing/2014/main" id="{AEA7EE9A-F38D-40E1-A632-822664EEEE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825500"/>
          </a:xfrm>
          <a:prstGeom prst="rect">
            <a:avLst/>
          </a:prstGeom>
        </p:spPr>
      </p:pic>
      <p:pic>
        <p:nvPicPr>
          <p:cNvPr id="4" name="подложка низ">
            <a:extLst>
              <a:ext uri="{FF2B5EF4-FFF2-40B4-BE49-F238E27FC236}">
                <a16:creationId xmlns="" xmlns:a16="http://schemas.microsoft.com/office/drawing/2014/main" id="{5C4C3DBD-D134-48F9-B307-5F358F5C5A6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6432640"/>
            <a:ext cx="12192000" cy="431800"/>
          </a:xfrm>
          <a:prstGeom prst="rect">
            <a:avLst/>
          </a:prstGeom>
        </p:spPr>
      </p:pic>
      <p:sp>
        <p:nvSpPr>
          <p:cNvPr id="15" name="номер слайда">
            <a:extLst>
              <a:ext uri="{FF2B5EF4-FFF2-40B4-BE49-F238E27FC236}">
                <a16:creationId xmlns="" xmlns:a16="http://schemas.microsoft.com/office/drawing/2014/main" id="{B0192E9C-0587-46D7-B640-5DB8DCFDD1C2}"/>
              </a:ext>
            </a:extLst>
          </p:cNvPr>
          <p:cNvSpPr txBox="1"/>
          <p:nvPr userDrawn="1"/>
        </p:nvSpPr>
        <p:spPr>
          <a:xfrm>
            <a:off x="11569955" y="6538913"/>
            <a:ext cx="540000" cy="276999"/>
          </a:xfrm>
          <a:prstGeom prst="rect">
            <a:avLst/>
          </a:prstGeom>
          <a:noFill/>
        </p:spPr>
        <p:txBody>
          <a:bodyPr wrap="square" rtlCol="0">
            <a:spAutoFit/>
          </a:bodyPr>
          <a:lstStyle/>
          <a:p>
            <a:pPr algn="r"/>
            <a:fld id="{779A4F07-433A-49CF-9D7D-A63F9F1FBCD5}" type="slidenum">
              <a:rPr lang="ru-RU" sz="1200" smtClean="0">
                <a:solidFill>
                  <a:schemeClr val="tx1"/>
                </a:solidFill>
              </a:rPr>
              <a:pPr algn="r"/>
              <a:t>‹#›</a:t>
            </a:fld>
            <a:endParaRPr lang="ru-RU" sz="1200" dirty="0">
              <a:solidFill>
                <a:schemeClr val="tx1"/>
              </a:solidFill>
            </a:endParaRPr>
          </a:p>
        </p:txBody>
      </p:sp>
      <p:sp>
        <p:nvSpPr>
          <p:cNvPr id="21" name="ОГВ">
            <a:extLst>
              <a:ext uri="{FF2B5EF4-FFF2-40B4-BE49-F238E27FC236}">
                <a16:creationId xmlns="" xmlns:a16="http://schemas.microsoft.com/office/drawing/2014/main" id="{AD1D463F-DBEB-45E4-97C4-FFE547832AF4}"/>
              </a:ext>
            </a:extLst>
          </p:cNvPr>
          <p:cNvSpPr>
            <a:spLocks noGrp="1"/>
          </p:cNvSpPr>
          <p:nvPr>
            <p:ph type="body" sz="quarter" idx="10" hasCustomPrompt="1"/>
          </p:nvPr>
        </p:nvSpPr>
        <p:spPr>
          <a:xfrm>
            <a:off x="614558" y="6494443"/>
            <a:ext cx="2520950" cy="338137"/>
          </a:xfrm>
        </p:spPr>
        <p:txBody>
          <a:bodyPr anchor="ctr">
            <a:noAutofit/>
          </a:bodyPr>
          <a:lstStyle>
            <a:lvl1pPr>
              <a:defRPr sz="800">
                <a:solidFill>
                  <a:schemeClr val="tx1"/>
                </a:solidFill>
                <a:latin typeface="+mj-lt"/>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ru-RU" dirty="0"/>
              <a:t>МИНИСТЕРСТВО ОБРАЗОВАНИЯ И НАУКИ ПЕРМСКОГО КРАЯ</a:t>
            </a:r>
          </a:p>
        </p:txBody>
      </p:sp>
      <p:sp>
        <p:nvSpPr>
          <p:cNvPr id="24" name="Заголовок слайда" descr="заголовок слайда">
            <a:extLst>
              <a:ext uri="{FF2B5EF4-FFF2-40B4-BE49-F238E27FC236}">
                <a16:creationId xmlns="" xmlns:a16="http://schemas.microsoft.com/office/drawing/2014/main" id="{D5FED76D-EFC9-4B34-9A58-87FF8189E21A}"/>
              </a:ext>
            </a:extLst>
          </p:cNvPr>
          <p:cNvSpPr>
            <a:spLocks noGrp="1"/>
          </p:cNvSpPr>
          <p:nvPr>
            <p:ph type="body" sz="quarter" idx="11" hasCustomPrompt="1"/>
          </p:nvPr>
        </p:nvSpPr>
        <p:spPr>
          <a:xfrm>
            <a:off x="335360" y="49213"/>
            <a:ext cx="11521280" cy="715962"/>
          </a:xfrm>
        </p:spPr>
        <p:txBody>
          <a:bodyPr anchor="ctr">
            <a:normAutofit/>
          </a:bodyPr>
          <a:lstStyle>
            <a:lvl1pPr>
              <a:defRPr sz="2400">
                <a:solidFill>
                  <a:schemeClr val="tx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ru-RU" dirty="0"/>
              <a:t>Заголовок слайда</a:t>
            </a:r>
          </a:p>
        </p:txBody>
      </p:sp>
      <p:sp>
        <p:nvSpPr>
          <p:cNvPr id="26" name="Область контента" descr="область контента">
            <a:extLst>
              <a:ext uri="{FF2B5EF4-FFF2-40B4-BE49-F238E27FC236}">
                <a16:creationId xmlns="" xmlns:a16="http://schemas.microsoft.com/office/drawing/2014/main" id="{623B89AF-1D16-46F5-8A69-E8DD306D616F}"/>
              </a:ext>
            </a:extLst>
          </p:cNvPr>
          <p:cNvSpPr>
            <a:spLocks noGrp="1"/>
          </p:cNvSpPr>
          <p:nvPr>
            <p:ph sz="quarter" idx="12"/>
          </p:nvPr>
        </p:nvSpPr>
        <p:spPr>
          <a:xfrm>
            <a:off x="335360" y="1700808"/>
            <a:ext cx="11521280" cy="4536504"/>
          </a:xfrm>
        </p:spPr>
        <p:txBody>
          <a:bodyPr>
            <a:noAutofit/>
          </a:bodyPr>
          <a:lstStyle>
            <a:lvl1pPr>
              <a:defRPr sz="2000">
                <a:solidFill>
                  <a:srgbClr val="1C2D38"/>
                </a:solidFill>
              </a:defRPr>
            </a:lvl1pPr>
            <a:lvl2pPr>
              <a:defRPr sz="2000">
                <a:solidFill>
                  <a:srgbClr val="1C2D38"/>
                </a:solidFill>
              </a:defRPr>
            </a:lvl2pPr>
            <a:lvl3pPr>
              <a:defRPr sz="2000">
                <a:solidFill>
                  <a:srgbClr val="1C2D38"/>
                </a:solidFill>
              </a:defRPr>
            </a:lvl3pPr>
            <a:lvl4pPr>
              <a:defRPr sz="2000">
                <a:solidFill>
                  <a:srgbClr val="1C2D38"/>
                </a:solidFill>
              </a:defRPr>
            </a:lvl4pPr>
            <a:lvl5pPr>
              <a:defRPr sz="2000">
                <a:solidFill>
                  <a:srgbClr val="1C2D3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7" name="Подзаголовок" descr="Подзаголовок">
            <a:extLst>
              <a:ext uri="{FF2B5EF4-FFF2-40B4-BE49-F238E27FC236}">
                <a16:creationId xmlns="" xmlns:a16="http://schemas.microsoft.com/office/drawing/2014/main" id="{D1F13F0F-6E92-474B-B9DC-AC03A2036CB2}"/>
              </a:ext>
            </a:extLst>
          </p:cNvPr>
          <p:cNvSpPr>
            <a:spLocks noGrp="1"/>
          </p:cNvSpPr>
          <p:nvPr>
            <p:ph sz="quarter" idx="13" hasCustomPrompt="1"/>
          </p:nvPr>
        </p:nvSpPr>
        <p:spPr>
          <a:xfrm>
            <a:off x="335360" y="1053108"/>
            <a:ext cx="11521280" cy="431800"/>
          </a:xfrm>
        </p:spPr>
        <p:txBody>
          <a:bodyPr>
            <a:noAutofit/>
          </a:bodyPr>
          <a:lstStyle>
            <a:lvl1pPr>
              <a:defRPr sz="2400" b="1">
                <a:solidFill>
                  <a:srgbClr val="1C2D38"/>
                </a:solidFill>
                <a:latin typeface="+mj-lt"/>
              </a:defRPr>
            </a:lvl1pPr>
            <a:lvl2pPr>
              <a:defRPr sz="2000">
                <a:solidFill>
                  <a:srgbClr val="1C2D38"/>
                </a:solidFill>
              </a:defRPr>
            </a:lvl2pPr>
            <a:lvl3pPr>
              <a:defRPr sz="2000">
                <a:solidFill>
                  <a:srgbClr val="1C2D38"/>
                </a:solidFill>
              </a:defRPr>
            </a:lvl3pPr>
            <a:lvl4pPr>
              <a:defRPr sz="2000">
                <a:solidFill>
                  <a:srgbClr val="1C2D38"/>
                </a:solidFill>
              </a:defRPr>
            </a:lvl4pPr>
            <a:lvl5pPr>
              <a:defRPr sz="2000">
                <a:solidFill>
                  <a:srgbClr val="1C2D38"/>
                </a:solidFill>
              </a:defRPr>
            </a:lvl5pPr>
          </a:lstStyle>
          <a:p>
            <a:pPr lvl="0"/>
            <a:r>
              <a:rPr lang="ru-RU" dirty="0"/>
              <a:t>Подзаголовок</a:t>
            </a:r>
          </a:p>
        </p:txBody>
      </p:sp>
      <p:sp>
        <p:nvSpPr>
          <p:cNvPr id="29" name="Название презентации" descr="название презентации">
            <a:extLst>
              <a:ext uri="{FF2B5EF4-FFF2-40B4-BE49-F238E27FC236}">
                <a16:creationId xmlns="" xmlns:a16="http://schemas.microsoft.com/office/drawing/2014/main" id="{15544E8E-278C-4479-90A6-7CCF23A88202}"/>
              </a:ext>
            </a:extLst>
          </p:cNvPr>
          <p:cNvSpPr>
            <a:spLocks noGrp="1"/>
          </p:cNvSpPr>
          <p:nvPr>
            <p:ph type="body" sz="quarter" idx="14" hasCustomPrompt="1"/>
          </p:nvPr>
        </p:nvSpPr>
        <p:spPr>
          <a:xfrm>
            <a:off x="3258350" y="6438293"/>
            <a:ext cx="5675300" cy="404788"/>
          </a:xfrm>
        </p:spPr>
        <p:txBody>
          <a:bodyPr anchor="ctr">
            <a:noAutofit/>
          </a:bodyPr>
          <a:lstStyle>
            <a:lvl1pPr algn="ctr">
              <a:defRPr sz="1000">
                <a:solidFill>
                  <a:schemeClr val="tx1"/>
                </a:solidFill>
                <a:latin typeface="PermianSerifTypeface" panose="02000000000000000000" pitchFamily="50" charset="0"/>
              </a:defRPr>
            </a:lvl1pPr>
            <a:lvl2pPr>
              <a:defRPr sz="1000">
                <a:solidFill>
                  <a:srgbClr val="FFFFFF"/>
                </a:solidFill>
                <a:latin typeface="PermianSerifTypeface" panose="02000000000000000000" pitchFamily="50" charset="0"/>
              </a:defRPr>
            </a:lvl2pPr>
            <a:lvl3pPr>
              <a:defRPr sz="1000">
                <a:solidFill>
                  <a:srgbClr val="FFFFFF"/>
                </a:solidFill>
                <a:latin typeface="PermianSerifTypeface" panose="02000000000000000000" pitchFamily="50" charset="0"/>
              </a:defRPr>
            </a:lvl3pPr>
            <a:lvl4pPr>
              <a:defRPr sz="1000">
                <a:solidFill>
                  <a:srgbClr val="FFFFFF"/>
                </a:solidFill>
                <a:latin typeface="PermianSerifTypeface" panose="02000000000000000000" pitchFamily="50" charset="0"/>
              </a:defRPr>
            </a:lvl4pPr>
            <a:lvl5pPr>
              <a:defRPr sz="1000">
                <a:solidFill>
                  <a:srgbClr val="FFFFFF"/>
                </a:solidFill>
                <a:latin typeface="PermianSerifTypeface" panose="02000000000000000000" pitchFamily="50" charset="0"/>
              </a:defRPr>
            </a:lvl5pPr>
          </a:lstStyle>
          <a:p>
            <a:pPr lvl="0"/>
            <a:r>
              <a:rPr lang="ru-RU" dirty="0"/>
              <a:t>Название презентации</a:t>
            </a:r>
          </a:p>
        </p:txBody>
      </p:sp>
      <p:pic>
        <p:nvPicPr>
          <p:cNvPr id="11" name="Рисунок 10">
            <a:extLst>
              <a:ext uri="{FF2B5EF4-FFF2-40B4-BE49-F238E27FC236}">
                <a16:creationId xmlns="" xmlns:a16="http://schemas.microsoft.com/office/drawing/2014/main" id="{56F748E1-F5FF-494D-B1C0-2197C02E2136}"/>
              </a:ext>
            </a:extLst>
          </p:cNvPr>
          <p:cNvPicPr>
            <a:picLocks noChangeAspect="1"/>
          </p:cNvPicPr>
          <p:nvPr userDrawn="1"/>
        </p:nvPicPr>
        <p:blipFill>
          <a:blip r:embed="rId6" cstate="print">
            <a:extLst>
              <a:ext uri="{96DAC541-7B7A-43D3-8B79-37D633B846F1}">
                <asvg:svgBlip xmlns="" xmlns:asvg="http://schemas.microsoft.com/office/drawing/2016/SVG/main" r:embed="rId7"/>
              </a:ext>
            </a:extLst>
          </a:blip>
          <a:stretch>
            <a:fillRect/>
          </a:stretch>
        </p:blipFill>
        <p:spPr>
          <a:xfrm>
            <a:off x="338400" y="6490800"/>
            <a:ext cx="180000" cy="335109"/>
          </a:xfrm>
          <a:prstGeom prst="rect">
            <a:avLst/>
          </a:prstGeom>
        </p:spPr>
      </p:pic>
    </p:spTree>
    <p:extLst>
      <p:ext uri="{BB962C8B-B14F-4D97-AF65-F5344CB8AC3E}">
        <p14:creationId xmlns="" xmlns:p14="http://schemas.microsoft.com/office/powerpoint/2010/main" val="7648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слайд с нумерацией текст без градиента">
    <p:spTree>
      <p:nvGrpSpPr>
        <p:cNvPr id="1" name=""/>
        <p:cNvGrpSpPr/>
        <p:nvPr/>
      </p:nvGrpSpPr>
      <p:grpSpPr>
        <a:xfrm>
          <a:off x="0" y="0"/>
          <a:ext cx="0" cy="0"/>
          <a:chOff x="0" y="0"/>
          <a:chExt cx="0" cy="0"/>
        </a:xfrm>
      </p:grpSpPr>
      <p:pic>
        <p:nvPicPr>
          <p:cNvPr id="22" name="подложка верх">
            <a:extLst>
              <a:ext uri="{FF2B5EF4-FFF2-40B4-BE49-F238E27FC236}">
                <a16:creationId xmlns="" xmlns:a16="http://schemas.microsoft.com/office/drawing/2014/main" id="{AEA7EE9A-F38D-40E1-A632-822664EEEE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825500"/>
          </a:xfrm>
          <a:prstGeom prst="rect">
            <a:avLst/>
          </a:prstGeom>
        </p:spPr>
      </p:pic>
      <p:pic>
        <p:nvPicPr>
          <p:cNvPr id="4" name="подложка низ">
            <a:extLst>
              <a:ext uri="{FF2B5EF4-FFF2-40B4-BE49-F238E27FC236}">
                <a16:creationId xmlns="" xmlns:a16="http://schemas.microsoft.com/office/drawing/2014/main" id="{5C4C3DBD-D134-48F9-B307-5F358F5C5A6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6432640"/>
            <a:ext cx="12192000" cy="431800"/>
          </a:xfrm>
          <a:prstGeom prst="rect">
            <a:avLst/>
          </a:prstGeom>
        </p:spPr>
      </p:pic>
      <p:sp>
        <p:nvSpPr>
          <p:cNvPr id="15" name="номер слайда">
            <a:extLst>
              <a:ext uri="{FF2B5EF4-FFF2-40B4-BE49-F238E27FC236}">
                <a16:creationId xmlns="" xmlns:a16="http://schemas.microsoft.com/office/drawing/2014/main" id="{B0192E9C-0587-46D7-B640-5DB8DCFDD1C2}"/>
              </a:ext>
            </a:extLst>
          </p:cNvPr>
          <p:cNvSpPr txBox="1"/>
          <p:nvPr userDrawn="1"/>
        </p:nvSpPr>
        <p:spPr>
          <a:xfrm>
            <a:off x="11569955" y="6538913"/>
            <a:ext cx="540000" cy="276999"/>
          </a:xfrm>
          <a:prstGeom prst="rect">
            <a:avLst/>
          </a:prstGeom>
          <a:noFill/>
        </p:spPr>
        <p:txBody>
          <a:bodyPr wrap="square" rtlCol="0">
            <a:spAutoFit/>
          </a:bodyPr>
          <a:lstStyle/>
          <a:p>
            <a:pPr algn="r"/>
            <a:fld id="{779A4F07-433A-49CF-9D7D-A63F9F1FBCD5}" type="slidenum">
              <a:rPr lang="ru-RU" sz="1200" smtClean="0">
                <a:solidFill>
                  <a:srgbClr val="1C2D38"/>
                </a:solidFill>
              </a:rPr>
              <a:pPr algn="r"/>
              <a:t>‹#›</a:t>
            </a:fld>
            <a:endParaRPr lang="ru-RU" sz="1200" dirty="0">
              <a:solidFill>
                <a:srgbClr val="1C2D38"/>
              </a:solidFill>
            </a:endParaRPr>
          </a:p>
        </p:txBody>
      </p:sp>
      <p:pic>
        <p:nvPicPr>
          <p:cNvPr id="6" name="герб">
            <a:extLst>
              <a:ext uri="{FF2B5EF4-FFF2-40B4-BE49-F238E27FC236}">
                <a16:creationId xmlns="" xmlns:a16="http://schemas.microsoft.com/office/drawing/2014/main" id="{42CD8C78-10A2-4C1F-940F-796B15D9953C}"/>
              </a:ext>
            </a:extLst>
          </p:cNvPr>
          <p:cNvPicPr>
            <a:picLocks noChangeAspect="1"/>
          </p:cNvPicPr>
          <p:nvPr userDrawn="1"/>
        </p:nvPicPr>
        <p:blipFill>
          <a:blip r:embed="rId6" cstate="print">
            <a:extLst>
              <a:ext uri="{96DAC541-7B7A-43D3-8B79-37D633B846F1}">
                <asvg:svgBlip xmlns="" xmlns:asvg="http://schemas.microsoft.com/office/drawing/2016/SVG/main" r:embed="rId7"/>
              </a:ext>
            </a:extLst>
          </a:blip>
          <a:stretch>
            <a:fillRect/>
          </a:stretch>
        </p:blipFill>
        <p:spPr>
          <a:xfrm>
            <a:off x="336689" y="6491469"/>
            <a:ext cx="180000" cy="318000"/>
          </a:xfrm>
          <a:prstGeom prst="rect">
            <a:avLst/>
          </a:prstGeom>
        </p:spPr>
      </p:pic>
      <p:sp>
        <p:nvSpPr>
          <p:cNvPr id="21" name="ОГВ">
            <a:extLst>
              <a:ext uri="{FF2B5EF4-FFF2-40B4-BE49-F238E27FC236}">
                <a16:creationId xmlns="" xmlns:a16="http://schemas.microsoft.com/office/drawing/2014/main" id="{AD1D463F-DBEB-45E4-97C4-FFE547832AF4}"/>
              </a:ext>
            </a:extLst>
          </p:cNvPr>
          <p:cNvSpPr>
            <a:spLocks noGrp="1"/>
          </p:cNvSpPr>
          <p:nvPr>
            <p:ph type="body" sz="quarter" idx="10" hasCustomPrompt="1"/>
          </p:nvPr>
        </p:nvSpPr>
        <p:spPr>
          <a:xfrm>
            <a:off x="614558" y="6494443"/>
            <a:ext cx="2520950" cy="338137"/>
          </a:xfrm>
        </p:spPr>
        <p:txBody>
          <a:bodyPr anchor="ctr">
            <a:noAutofit/>
          </a:bodyPr>
          <a:lstStyle>
            <a:lvl1pPr>
              <a:defRPr sz="800">
                <a:solidFill>
                  <a:srgbClr val="1C2D38"/>
                </a:solidFill>
                <a:latin typeface="+mj-lt"/>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ru-RU" dirty="0"/>
              <a:t>МИНИСТЕРСТВО ИНФОРМАЦИОННОГО РАЗВИТИЯ И СВЯЗИ ПЕРМСКОГО КРАЯ</a:t>
            </a:r>
          </a:p>
        </p:txBody>
      </p:sp>
      <p:sp>
        <p:nvSpPr>
          <p:cNvPr id="24" name="Заголовок слайда" descr="заголовок слайда">
            <a:extLst>
              <a:ext uri="{FF2B5EF4-FFF2-40B4-BE49-F238E27FC236}">
                <a16:creationId xmlns="" xmlns:a16="http://schemas.microsoft.com/office/drawing/2014/main" id="{D5FED76D-EFC9-4B34-9A58-87FF8189E21A}"/>
              </a:ext>
            </a:extLst>
          </p:cNvPr>
          <p:cNvSpPr>
            <a:spLocks noGrp="1"/>
          </p:cNvSpPr>
          <p:nvPr>
            <p:ph type="body" sz="quarter" idx="11" hasCustomPrompt="1"/>
          </p:nvPr>
        </p:nvSpPr>
        <p:spPr>
          <a:xfrm>
            <a:off x="335360" y="49213"/>
            <a:ext cx="11521280" cy="715962"/>
          </a:xfrm>
        </p:spPr>
        <p:txBody>
          <a:bodyPr anchor="ctr">
            <a:normAutofit/>
          </a:bodyPr>
          <a:lstStyle>
            <a:lvl1pPr>
              <a:defRPr sz="2400">
                <a:solidFill>
                  <a:srgbClr val="1C2D38"/>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ru-RU" dirty="0"/>
              <a:t>Заголовок слайда</a:t>
            </a:r>
          </a:p>
        </p:txBody>
      </p:sp>
      <p:sp>
        <p:nvSpPr>
          <p:cNvPr id="26" name="Область контента" descr="область контента">
            <a:extLst>
              <a:ext uri="{FF2B5EF4-FFF2-40B4-BE49-F238E27FC236}">
                <a16:creationId xmlns="" xmlns:a16="http://schemas.microsoft.com/office/drawing/2014/main" id="{623B89AF-1D16-46F5-8A69-E8DD306D616F}"/>
              </a:ext>
            </a:extLst>
          </p:cNvPr>
          <p:cNvSpPr>
            <a:spLocks noGrp="1"/>
          </p:cNvSpPr>
          <p:nvPr>
            <p:ph sz="quarter" idx="12"/>
          </p:nvPr>
        </p:nvSpPr>
        <p:spPr>
          <a:xfrm>
            <a:off x="335360" y="1700808"/>
            <a:ext cx="11521280" cy="4536504"/>
          </a:xfrm>
        </p:spPr>
        <p:txBody>
          <a:bodyPr>
            <a:noAutofit/>
          </a:bodyPr>
          <a:lstStyle>
            <a:lvl1pPr>
              <a:defRPr sz="2000">
                <a:solidFill>
                  <a:srgbClr val="1C2D38"/>
                </a:solidFill>
              </a:defRPr>
            </a:lvl1pPr>
            <a:lvl2pPr>
              <a:defRPr sz="2000">
                <a:solidFill>
                  <a:srgbClr val="1C2D38"/>
                </a:solidFill>
              </a:defRPr>
            </a:lvl2pPr>
            <a:lvl3pPr>
              <a:defRPr sz="2000">
                <a:solidFill>
                  <a:srgbClr val="1C2D38"/>
                </a:solidFill>
              </a:defRPr>
            </a:lvl3pPr>
            <a:lvl4pPr>
              <a:defRPr sz="2000">
                <a:solidFill>
                  <a:srgbClr val="1C2D38"/>
                </a:solidFill>
              </a:defRPr>
            </a:lvl4pPr>
            <a:lvl5pPr>
              <a:defRPr sz="2000">
                <a:solidFill>
                  <a:srgbClr val="1C2D38"/>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7" name="Подзаголовок" descr="Подзаголовок">
            <a:extLst>
              <a:ext uri="{FF2B5EF4-FFF2-40B4-BE49-F238E27FC236}">
                <a16:creationId xmlns="" xmlns:a16="http://schemas.microsoft.com/office/drawing/2014/main" id="{D1F13F0F-6E92-474B-B9DC-AC03A2036CB2}"/>
              </a:ext>
            </a:extLst>
          </p:cNvPr>
          <p:cNvSpPr>
            <a:spLocks noGrp="1"/>
          </p:cNvSpPr>
          <p:nvPr>
            <p:ph sz="quarter" idx="13" hasCustomPrompt="1"/>
          </p:nvPr>
        </p:nvSpPr>
        <p:spPr>
          <a:xfrm>
            <a:off x="335360" y="1053108"/>
            <a:ext cx="11521280" cy="431800"/>
          </a:xfrm>
        </p:spPr>
        <p:txBody>
          <a:bodyPr>
            <a:noAutofit/>
          </a:bodyPr>
          <a:lstStyle>
            <a:lvl1pPr>
              <a:defRPr sz="2400" b="1">
                <a:solidFill>
                  <a:srgbClr val="1C2D38"/>
                </a:solidFill>
                <a:latin typeface="+mj-lt"/>
              </a:defRPr>
            </a:lvl1pPr>
            <a:lvl2pPr>
              <a:defRPr sz="2000">
                <a:solidFill>
                  <a:srgbClr val="1C2D38"/>
                </a:solidFill>
              </a:defRPr>
            </a:lvl2pPr>
            <a:lvl3pPr>
              <a:defRPr sz="2000">
                <a:solidFill>
                  <a:srgbClr val="1C2D38"/>
                </a:solidFill>
              </a:defRPr>
            </a:lvl3pPr>
            <a:lvl4pPr>
              <a:defRPr sz="2000">
                <a:solidFill>
                  <a:srgbClr val="1C2D38"/>
                </a:solidFill>
              </a:defRPr>
            </a:lvl4pPr>
            <a:lvl5pPr>
              <a:defRPr sz="2000">
                <a:solidFill>
                  <a:srgbClr val="1C2D38"/>
                </a:solidFill>
              </a:defRPr>
            </a:lvl5pPr>
          </a:lstStyle>
          <a:p>
            <a:pPr lvl="0"/>
            <a:r>
              <a:rPr lang="ru-RU" dirty="0"/>
              <a:t>Подзаголовок</a:t>
            </a:r>
          </a:p>
        </p:txBody>
      </p:sp>
      <p:sp>
        <p:nvSpPr>
          <p:cNvPr id="29" name="Название презентации" descr="название презентации">
            <a:extLst>
              <a:ext uri="{FF2B5EF4-FFF2-40B4-BE49-F238E27FC236}">
                <a16:creationId xmlns="" xmlns:a16="http://schemas.microsoft.com/office/drawing/2014/main" id="{15544E8E-278C-4479-90A6-7CCF23A88202}"/>
              </a:ext>
            </a:extLst>
          </p:cNvPr>
          <p:cNvSpPr>
            <a:spLocks noGrp="1"/>
          </p:cNvSpPr>
          <p:nvPr>
            <p:ph type="body" sz="quarter" idx="14" hasCustomPrompt="1"/>
          </p:nvPr>
        </p:nvSpPr>
        <p:spPr>
          <a:xfrm>
            <a:off x="3258350" y="6438293"/>
            <a:ext cx="5675300" cy="404788"/>
          </a:xfrm>
          <a:noFill/>
        </p:spPr>
        <p:txBody>
          <a:bodyPr anchor="ctr">
            <a:noAutofit/>
          </a:bodyPr>
          <a:lstStyle>
            <a:lvl1pPr algn="ctr">
              <a:defRPr sz="1000">
                <a:solidFill>
                  <a:srgbClr val="1C2D38"/>
                </a:solidFill>
                <a:latin typeface="PermianSerifTypeface" panose="02000000000000000000" pitchFamily="50" charset="0"/>
              </a:defRPr>
            </a:lvl1pPr>
            <a:lvl2pPr>
              <a:defRPr sz="1000">
                <a:solidFill>
                  <a:srgbClr val="FFFFFF"/>
                </a:solidFill>
                <a:latin typeface="PermianSerifTypeface" panose="02000000000000000000" pitchFamily="50" charset="0"/>
              </a:defRPr>
            </a:lvl2pPr>
            <a:lvl3pPr>
              <a:defRPr sz="1000">
                <a:solidFill>
                  <a:srgbClr val="FFFFFF"/>
                </a:solidFill>
                <a:latin typeface="PermianSerifTypeface" panose="02000000000000000000" pitchFamily="50" charset="0"/>
              </a:defRPr>
            </a:lvl3pPr>
            <a:lvl4pPr>
              <a:defRPr sz="1000">
                <a:solidFill>
                  <a:srgbClr val="FFFFFF"/>
                </a:solidFill>
                <a:latin typeface="PermianSerifTypeface" panose="02000000000000000000" pitchFamily="50" charset="0"/>
              </a:defRPr>
            </a:lvl4pPr>
            <a:lvl5pPr>
              <a:defRPr sz="1000">
                <a:solidFill>
                  <a:srgbClr val="FFFFFF"/>
                </a:solidFill>
                <a:latin typeface="PermianSerifTypeface" panose="02000000000000000000" pitchFamily="50" charset="0"/>
              </a:defRPr>
            </a:lvl5pPr>
          </a:lstStyle>
          <a:p>
            <a:pPr lvl="0"/>
            <a:r>
              <a:rPr lang="ru-RU" dirty="0"/>
              <a:t>Название презентации</a:t>
            </a:r>
          </a:p>
        </p:txBody>
      </p:sp>
      <p:cxnSp>
        <p:nvCxnSpPr>
          <p:cNvPr id="3" name="Прямая соединительная линия 2">
            <a:extLst>
              <a:ext uri="{FF2B5EF4-FFF2-40B4-BE49-F238E27FC236}">
                <a16:creationId xmlns="" xmlns:a16="http://schemas.microsoft.com/office/drawing/2014/main" id="{56515F36-82E2-461D-8335-914F4CC52886}"/>
              </a:ext>
            </a:extLst>
          </p:cNvPr>
          <p:cNvCxnSpPr/>
          <p:nvPr userDrawn="1"/>
        </p:nvCxnSpPr>
        <p:spPr>
          <a:xfrm>
            <a:off x="0" y="836712"/>
            <a:ext cx="12192000" cy="0"/>
          </a:xfrm>
          <a:prstGeom prst="line">
            <a:avLst/>
          </a:prstGeom>
          <a:ln w="12700">
            <a:solidFill>
              <a:srgbClr val="1C2D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6037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риложение">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8B90A0A-2CE6-4ED4-B560-69BDB60A3CA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2628900"/>
            <a:ext cx="12192000" cy="1600200"/>
          </a:xfrm>
          <a:prstGeom prst="rect">
            <a:avLst/>
          </a:prstGeom>
        </p:spPr>
      </p:pic>
      <p:sp>
        <p:nvSpPr>
          <p:cNvPr id="2" name="TextBox 1">
            <a:extLst>
              <a:ext uri="{FF2B5EF4-FFF2-40B4-BE49-F238E27FC236}">
                <a16:creationId xmlns="" xmlns:a16="http://schemas.microsoft.com/office/drawing/2014/main" id="{1B661F9B-464A-402B-BBCE-3547D46FB086}"/>
              </a:ext>
            </a:extLst>
          </p:cNvPr>
          <p:cNvSpPr txBox="1"/>
          <p:nvPr userDrawn="1"/>
        </p:nvSpPr>
        <p:spPr>
          <a:xfrm>
            <a:off x="2136000" y="3069000"/>
            <a:ext cx="7920000" cy="646331"/>
          </a:xfrm>
          <a:prstGeom prst="rect">
            <a:avLst/>
          </a:prstGeom>
          <a:noFill/>
        </p:spPr>
        <p:txBody>
          <a:bodyPr wrap="square" rtlCol="0">
            <a:spAutoFit/>
          </a:bodyPr>
          <a:lstStyle/>
          <a:p>
            <a:pPr algn="ctr"/>
            <a:r>
              <a:rPr lang="ru-RU" sz="3600" dirty="0">
                <a:solidFill>
                  <a:schemeClr val="bg1"/>
                </a:solidFill>
                <a:latin typeface="PermianSlabSerifTypeface" panose="02000000000000000000" pitchFamily="50" charset="0"/>
              </a:rPr>
              <a:t>Приложение</a:t>
            </a:r>
          </a:p>
        </p:txBody>
      </p:sp>
    </p:spTree>
    <p:extLst>
      <p:ext uri="{BB962C8B-B14F-4D97-AF65-F5344CB8AC3E}">
        <p14:creationId xmlns="" xmlns:p14="http://schemas.microsoft.com/office/powerpoint/2010/main" val="215925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23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товка на титульный слайд">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DED7720-C76E-411F-A964-AA6B8F1E229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57800"/>
            <a:ext cx="12192000" cy="1600200"/>
          </a:xfrm>
          <a:prstGeom prst="rect">
            <a:avLst/>
          </a:prstGeom>
        </p:spPr>
      </p:pic>
      <p:pic>
        <p:nvPicPr>
          <p:cNvPr id="9" name="Рисунок 8">
            <a:extLst>
              <a:ext uri="{FF2B5EF4-FFF2-40B4-BE49-F238E27FC236}">
                <a16:creationId xmlns="" xmlns:a16="http://schemas.microsoft.com/office/drawing/2014/main" id="{D4EC3F0F-C019-4142-9A92-F65D26094B49}"/>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345440" y="258763"/>
            <a:ext cx="447675" cy="833438"/>
          </a:xfrm>
          <a:prstGeom prst="rect">
            <a:avLst/>
          </a:prstGeom>
        </p:spPr>
      </p:pic>
      <p:sp>
        <p:nvSpPr>
          <p:cNvPr id="13" name="Текст 12" descr="текстовый блок с названием презентации на титуле">
            <a:extLst>
              <a:ext uri="{FF2B5EF4-FFF2-40B4-BE49-F238E27FC236}">
                <a16:creationId xmlns="" xmlns:a16="http://schemas.microsoft.com/office/drawing/2014/main" id="{B15F085A-FD81-45CB-8BB2-F891F7EA6004}"/>
              </a:ext>
            </a:extLst>
          </p:cNvPr>
          <p:cNvSpPr>
            <a:spLocks noGrp="1"/>
          </p:cNvSpPr>
          <p:nvPr>
            <p:ph type="body" sz="quarter" idx="10" hasCustomPrompt="1"/>
          </p:nvPr>
        </p:nvSpPr>
        <p:spPr>
          <a:xfrm>
            <a:off x="346075" y="1268413"/>
            <a:ext cx="11509375" cy="3779837"/>
          </a:xfrm>
        </p:spPr>
        <p:txBody>
          <a:bodyPr anchor="ctr">
            <a:noAutofit/>
          </a:bodyPr>
          <a:lstStyle>
            <a:lvl1pPr marL="0" indent="0">
              <a:buNone/>
              <a:defRPr>
                <a:latin typeface="PermianSlabSerifTypeface" panose="02000000000000000000" pitchFamily="50" charset="0"/>
              </a:defRPr>
            </a:lvl1pPr>
          </a:lstStyle>
          <a:p>
            <a:r>
              <a:rPr lang="ru-RU" sz="2800" dirty="0">
                <a:latin typeface="PermianSlabSerifTypeface" panose="02000000000000000000" pitchFamily="50" charset="0"/>
              </a:rPr>
              <a:t>Название презентации</a:t>
            </a:r>
          </a:p>
        </p:txBody>
      </p:sp>
      <p:sp>
        <p:nvSpPr>
          <p:cNvPr id="15" name="Текст 14">
            <a:extLst>
              <a:ext uri="{FF2B5EF4-FFF2-40B4-BE49-F238E27FC236}">
                <a16:creationId xmlns="" xmlns:a16="http://schemas.microsoft.com/office/drawing/2014/main" id="{E09C13DB-58DE-4DC0-B324-14E778866870}"/>
              </a:ext>
            </a:extLst>
          </p:cNvPr>
          <p:cNvSpPr>
            <a:spLocks noGrp="1"/>
          </p:cNvSpPr>
          <p:nvPr>
            <p:ph type="body" sz="quarter" idx="11" hasCustomPrompt="1"/>
          </p:nvPr>
        </p:nvSpPr>
        <p:spPr>
          <a:xfrm>
            <a:off x="346075" y="5745162"/>
            <a:ext cx="11509375" cy="383838"/>
          </a:xfrm>
        </p:spPr>
        <p:txBody>
          <a:bodyPr>
            <a:normAutofit/>
          </a:bodyPr>
          <a:lstStyle>
            <a:lvl1pPr marL="0" indent="0">
              <a:buNone/>
              <a:defRPr sz="1800">
                <a:solidFill>
                  <a:schemeClr val="bg1"/>
                </a:solidFill>
                <a:latin typeface="PermianSlabSerifTypeface" panose="02000000000000000000" pitchFamily="50" charset="0"/>
              </a:defRPr>
            </a:lvl1pPr>
          </a:lstStyle>
          <a:p>
            <a:r>
              <a:rPr lang="ru-RU" dirty="0">
                <a:solidFill>
                  <a:schemeClr val="bg1"/>
                </a:solidFill>
                <a:latin typeface="PermianSlabSerifTypeface" panose="02000000000000000000" pitchFamily="50" charset="0"/>
              </a:rPr>
              <a:t>Докладчик: Фамилия Имя Отчество</a:t>
            </a:r>
          </a:p>
        </p:txBody>
      </p:sp>
      <p:sp>
        <p:nvSpPr>
          <p:cNvPr id="18" name="Текст 17">
            <a:extLst>
              <a:ext uri="{FF2B5EF4-FFF2-40B4-BE49-F238E27FC236}">
                <a16:creationId xmlns="" xmlns:a16="http://schemas.microsoft.com/office/drawing/2014/main" id="{F95E1ABD-8AF4-43F8-92A9-5F4ECC7912FA}"/>
              </a:ext>
            </a:extLst>
          </p:cNvPr>
          <p:cNvSpPr>
            <a:spLocks noGrp="1"/>
          </p:cNvSpPr>
          <p:nvPr>
            <p:ph type="body" sz="quarter" idx="13" hasCustomPrompt="1"/>
          </p:nvPr>
        </p:nvSpPr>
        <p:spPr>
          <a:xfrm>
            <a:off x="10776000" y="6530469"/>
            <a:ext cx="1079451" cy="209551"/>
          </a:xfrm>
        </p:spPr>
        <p:txBody>
          <a:bodyPr>
            <a:noAutofit/>
          </a:bodyPr>
          <a:lstStyle>
            <a:lvl1pPr marL="0" indent="0" algn="r">
              <a:buNone/>
              <a:defRPr sz="1200">
                <a:solidFill>
                  <a:schemeClr val="bg1"/>
                </a:solidFill>
              </a:defRPr>
            </a:lvl1pPr>
          </a:lstStyle>
          <a:p>
            <a:pPr algn="r"/>
            <a:r>
              <a:rPr lang="ru-RU" sz="1000" dirty="0">
                <a:solidFill>
                  <a:schemeClr val="bg1"/>
                </a:solidFill>
                <a:latin typeface="PermianSerifTypeface" panose="02000000000000000000" pitchFamily="50" charset="0"/>
              </a:rPr>
              <a:t>Пермь 2021</a:t>
            </a:r>
          </a:p>
        </p:txBody>
      </p:sp>
      <p:sp>
        <p:nvSpPr>
          <p:cNvPr id="20" name="Текст 19">
            <a:extLst>
              <a:ext uri="{FF2B5EF4-FFF2-40B4-BE49-F238E27FC236}">
                <a16:creationId xmlns="" xmlns:a16="http://schemas.microsoft.com/office/drawing/2014/main" id="{D9197A4A-65F4-4534-98AE-9F66A62BEA4A}"/>
              </a:ext>
            </a:extLst>
          </p:cNvPr>
          <p:cNvSpPr>
            <a:spLocks noGrp="1"/>
          </p:cNvSpPr>
          <p:nvPr>
            <p:ph type="body" sz="quarter" idx="14" hasCustomPrompt="1"/>
          </p:nvPr>
        </p:nvSpPr>
        <p:spPr>
          <a:xfrm>
            <a:off x="346075" y="6217394"/>
            <a:ext cx="10093325" cy="431800"/>
          </a:xfrm>
        </p:spPr>
        <p:txBody>
          <a:bodyPr>
            <a:noAutofit/>
          </a:bodyPr>
          <a:lstStyle>
            <a:lvl1pPr marL="0" indent="0">
              <a:buNone/>
              <a:defRPr sz="1200">
                <a:solidFill>
                  <a:schemeClr val="bg1"/>
                </a:solidFill>
                <a:latin typeface="+mn-lt"/>
              </a:defRPr>
            </a:lvl1pPr>
            <a:lvl2pPr marL="457200" indent="0">
              <a:buNone/>
              <a:defRPr sz="1200">
                <a:solidFill>
                  <a:schemeClr val="bg1"/>
                </a:solidFill>
                <a:latin typeface="+mn-lt"/>
              </a:defRPr>
            </a:lvl2pPr>
            <a:lvl3pPr marL="914400" indent="0">
              <a:buNone/>
              <a:defRPr sz="1200">
                <a:solidFill>
                  <a:schemeClr val="bg1"/>
                </a:solidFill>
                <a:latin typeface="+mn-lt"/>
              </a:defRPr>
            </a:lvl3pPr>
            <a:lvl4pPr marL="1371600" indent="0">
              <a:buNone/>
              <a:defRPr sz="1200">
                <a:solidFill>
                  <a:schemeClr val="bg1"/>
                </a:solidFill>
                <a:latin typeface="+mn-lt"/>
              </a:defRPr>
            </a:lvl4pPr>
            <a:lvl5pPr marL="1828800" indent="0">
              <a:buNone/>
              <a:defRPr sz="1200">
                <a:solidFill>
                  <a:schemeClr val="bg1"/>
                </a:solidFill>
                <a:latin typeface="+mn-lt"/>
              </a:defRPr>
            </a:lvl5pPr>
          </a:lstStyle>
          <a:p>
            <a:r>
              <a:rPr lang="ru-RU" sz="1200" dirty="0">
                <a:solidFill>
                  <a:schemeClr val="bg1"/>
                </a:solidFill>
                <a:latin typeface="PermianSlabSerifTypeface" panose="02000000000000000000" pitchFamily="50" charset="0"/>
              </a:rPr>
              <a:t>занимаемая должность докладчика</a:t>
            </a:r>
          </a:p>
        </p:txBody>
      </p:sp>
      <p:sp>
        <p:nvSpPr>
          <p:cNvPr id="22" name="Текст 21">
            <a:extLst>
              <a:ext uri="{FF2B5EF4-FFF2-40B4-BE49-F238E27FC236}">
                <a16:creationId xmlns="" xmlns:a16="http://schemas.microsoft.com/office/drawing/2014/main" id="{93F712D2-53A1-4608-BF4F-E58F19347EAD}"/>
              </a:ext>
            </a:extLst>
          </p:cNvPr>
          <p:cNvSpPr>
            <a:spLocks noGrp="1"/>
          </p:cNvSpPr>
          <p:nvPr>
            <p:ph type="body" sz="quarter" idx="15" hasCustomPrompt="1"/>
          </p:nvPr>
        </p:nvSpPr>
        <p:spPr>
          <a:xfrm>
            <a:off x="1056000" y="474206"/>
            <a:ext cx="5580000" cy="509588"/>
          </a:xfrm>
        </p:spPr>
        <p:txBody>
          <a:bodyPr lIns="0">
            <a:noAutofit/>
          </a:bodyPr>
          <a:lstStyle>
            <a:lvl1pPr marL="0" indent="0">
              <a:lnSpc>
                <a:spcPct val="120000"/>
              </a:lnSpc>
              <a:spcBef>
                <a:spcPts val="0"/>
              </a:spcBef>
              <a:buNone/>
              <a:defRPr sz="1200">
                <a:latin typeface="PermianSlabSerifTypeface" panose="02000000000000000000" pitchFamily="50" charset="0"/>
              </a:defRPr>
            </a:lvl1pPr>
            <a:lvl2pPr marL="457200" indent="0">
              <a:buNone/>
              <a:defRPr sz="1400">
                <a:latin typeface="PermianSlabSerifTypeface" panose="02000000000000000000" pitchFamily="50" charset="0"/>
              </a:defRPr>
            </a:lvl2pPr>
            <a:lvl3pPr marL="914400" indent="0">
              <a:buNone/>
              <a:defRPr sz="1400">
                <a:latin typeface="PermianSlabSerifTypeface" panose="02000000000000000000" pitchFamily="50" charset="0"/>
              </a:defRPr>
            </a:lvl3pPr>
            <a:lvl4pPr marL="1371600" indent="0">
              <a:buNone/>
              <a:defRPr sz="1400">
                <a:latin typeface="PermianSlabSerifTypeface" panose="02000000000000000000" pitchFamily="50" charset="0"/>
              </a:defRPr>
            </a:lvl4pPr>
            <a:lvl5pPr marL="1828800" indent="0">
              <a:buNone/>
              <a:defRPr sz="1400">
                <a:latin typeface="PermianSlabSerifTypeface" panose="02000000000000000000" pitchFamily="50" charset="0"/>
              </a:defRPr>
            </a:lvl5pPr>
          </a:lstStyle>
          <a:p>
            <a:r>
              <a:rPr lang="ru-RU" sz="1400" dirty="0">
                <a:solidFill>
                  <a:srgbClr val="1C2D38"/>
                </a:solidFill>
                <a:latin typeface="PermianSlabSerifTypeface" panose="02000000000000000000" pitchFamily="50" charset="0"/>
              </a:rPr>
              <a:t>МИНИСТЕРСТВО  ИНФОРМАЦИОННОГО РАЗВИТИЯ И СВЯЗИ</a:t>
            </a:r>
            <a:br>
              <a:rPr lang="ru-RU" sz="1400" dirty="0">
                <a:solidFill>
                  <a:srgbClr val="1C2D38"/>
                </a:solidFill>
                <a:latin typeface="PermianSlabSerifTypeface" panose="02000000000000000000" pitchFamily="50" charset="0"/>
              </a:rPr>
            </a:br>
            <a:r>
              <a:rPr lang="ru-RU" sz="1400" dirty="0">
                <a:solidFill>
                  <a:srgbClr val="1C2D38"/>
                </a:solidFill>
                <a:latin typeface="PermianSlabSerifTypeface" panose="02000000000000000000" pitchFamily="50" charset="0"/>
              </a:rPr>
              <a:t>ПЕРМСКОГО КРАЯ</a:t>
            </a:r>
          </a:p>
        </p:txBody>
      </p:sp>
    </p:spTree>
    <p:extLst>
      <p:ext uri="{BB962C8B-B14F-4D97-AF65-F5344CB8AC3E}">
        <p14:creationId xmlns="" xmlns:p14="http://schemas.microsoft.com/office/powerpoint/2010/main" val="140328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товка на финальный слайд">
    <p:spTree>
      <p:nvGrpSpPr>
        <p:cNvPr id="1" name=""/>
        <p:cNvGrpSpPr/>
        <p:nvPr/>
      </p:nvGrpSpPr>
      <p:grpSpPr>
        <a:xfrm>
          <a:off x="0" y="0"/>
          <a:ext cx="0" cy="0"/>
          <a:chOff x="0" y="0"/>
          <a:chExt cx="0" cy="0"/>
        </a:xfrm>
      </p:grpSpPr>
      <p:pic>
        <p:nvPicPr>
          <p:cNvPr id="15" name="Рисунок 14">
            <a:extLst>
              <a:ext uri="{FF2B5EF4-FFF2-40B4-BE49-F238E27FC236}">
                <a16:creationId xmlns="" xmlns:a16="http://schemas.microsoft.com/office/drawing/2014/main" id="{64B264FB-E605-4256-BB70-E5799321DE2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9" name="Текст 18">
            <a:extLst>
              <a:ext uri="{FF2B5EF4-FFF2-40B4-BE49-F238E27FC236}">
                <a16:creationId xmlns="" xmlns:a16="http://schemas.microsoft.com/office/drawing/2014/main" id="{14B18509-746F-4E1E-9900-BA89101D0FA1}"/>
              </a:ext>
            </a:extLst>
          </p:cNvPr>
          <p:cNvSpPr>
            <a:spLocks noGrp="1"/>
          </p:cNvSpPr>
          <p:nvPr>
            <p:ph type="body" sz="quarter" idx="10" hasCustomPrompt="1"/>
          </p:nvPr>
        </p:nvSpPr>
        <p:spPr>
          <a:xfrm>
            <a:off x="4656138" y="5408613"/>
            <a:ext cx="2879725" cy="360362"/>
          </a:xfrm>
        </p:spPr>
        <p:txBody>
          <a:bodyPr>
            <a:noAutofit/>
          </a:bodyPr>
          <a:lstStyle>
            <a:lvl1pPr marL="0" indent="0" algn="ctr">
              <a:buNone/>
              <a:defRPr sz="2000">
                <a:solidFill>
                  <a:schemeClr val="bg1"/>
                </a:solidFill>
              </a:defRPr>
            </a:lvl1pPr>
          </a:lstStyle>
          <a:p>
            <a:pPr lvl="0"/>
            <a:r>
              <a:rPr lang="en-US" dirty="0"/>
              <a:t>https://permkrai.ru</a:t>
            </a:r>
            <a:endParaRPr lang="ru-RU" dirty="0"/>
          </a:p>
        </p:txBody>
      </p:sp>
    </p:spTree>
    <p:extLst>
      <p:ext uri="{BB962C8B-B14F-4D97-AF65-F5344CB8AC3E}">
        <p14:creationId xmlns="" xmlns:p14="http://schemas.microsoft.com/office/powerpoint/2010/main" val="310802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Нижний колонтитул 14">
            <a:extLst>
              <a:ext uri="{FF2B5EF4-FFF2-40B4-BE49-F238E27FC236}">
                <a16:creationId xmlns="" xmlns:a16="http://schemas.microsoft.com/office/drawing/2014/main" id="{BB449CA8-9298-4D71-A357-9046A015DD10}"/>
              </a:ext>
            </a:extLst>
          </p:cNvPr>
          <p:cNvSpPr>
            <a:spLocks noGrp="1"/>
          </p:cNvSpPr>
          <p:nvPr>
            <p:ph type="ftr" sz="quarter" idx="3"/>
          </p:nvPr>
        </p:nvSpPr>
        <p:spPr>
          <a:xfrm>
            <a:off x="3396000" y="6489700"/>
            <a:ext cx="5400000" cy="368300"/>
          </a:xfrm>
          <a:prstGeom prst="rect">
            <a:avLst/>
          </a:prstGeom>
        </p:spPr>
        <p:txBody>
          <a:bodyPr vert="horz" lIns="91440" tIns="45720" rIns="91440" bIns="45720" rtlCol="0" anchor="ctr"/>
          <a:lstStyle>
            <a:lvl1pPr algn="ctr">
              <a:defRPr sz="800">
                <a:solidFill>
                  <a:schemeClr val="bg1"/>
                </a:solidFill>
                <a:latin typeface="+mj-lt"/>
              </a:defRPr>
            </a:lvl1pPr>
          </a:lstStyle>
          <a:p>
            <a:endParaRPr lang="ru-RU" dirty="0"/>
          </a:p>
        </p:txBody>
      </p:sp>
      <p:sp>
        <p:nvSpPr>
          <p:cNvPr id="21" name="Текст 20">
            <a:extLst>
              <a:ext uri="{FF2B5EF4-FFF2-40B4-BE49-F238E27FC236}">
                <a16:creationId xmlns="" xmlns:a16="http://schemas.microsoft.com/office/drawing/2014/main" id="{A1E134EA-D6C2-43CB-9102-9F1A2EBE1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2" name="Номер слайда 15">
            <a:extLst>
              <a:ext uri="{FF2B5EF4-FFF2-40B4-BE49-F238E27FC236}">
                <a16:creationId xmlns="" xmlns:a16="http://schemas.microsoft.com/office/drawing/2014/main" id="{3BE9B402-60E3-4824-B07B-F391FF11A343}"/>
              </a:ext>
            </a:extLst>
          </p:cNvPr>
          <p:cNvSpPr>
            <a:spLocks noGrp="1"/>
          </p:cNvSpPr>
          <p:nvPr>
            <p:ph type="sldNum" sz="quarter" idx="4"/>
          </p:nvPr>
        </p:nvSpPr>
        <p:spPr>
          <a:xfrm>
            <a:off x="11342514" y="6483351"/>
            <a:ext cx="696000" cy="361951"/>
          </a:xfrm>
          <a:prstGeom prst="rect">
            <a:avLst/>
          </a:prstGeom>
        </p:spPr>
        <p:txBody>
          <a:bodyPr vert="horz" lIns="91440" tIns="45720" rIns="91440" bIns="45720" rtlCol="0" anchor="ctr"/>
          <a:lstStyle>
            <a:lvl1pPr algn="r">
              <a:defRPr sz="1200">
                <a:solidFill>
                  <a:srgbClr val="FFFFFF"/>
                </a:solidFill>
              </a:defRPr>
            </a:lvl1pPr>
          </a:lstStyle>
          <a:p>
            <a:fld id="{77F1428D-6920-4428-815E-629F8186DEAA}" type="slidenum">
              <a:rPr lang="ru-RU" smtClean="0"/>
              <a:pPr/>
              <a:t>‹#›</a:t>
            </a:fld>
            <a:endParaRPr lang="ru-RU" dirty="0"/>
          </a:p>
        </p:txBody>
      </p:sp>
      <p:sp>
        <p:nvSpPr>
          <p:cNvPr id="7" name="Заголовок 18">
            <a:extLst>
              <a:ext uri="{FF2B5EF4-FFF2-40B4-BE49-F238E27FC236}">
                <a16:creationId xmlns="" xmlns:a16="http://schemas.microsoft.com/office/drawing/2014/main" id="{95F28E92-FCF9-479A-B2D1-7FA952CF81A2}"/>
              </a:ext>
            </a:extLst>
          </p:cNvPr>
          <p:cNvSpPr txBox="1">
            <a:spLocks/>
          </p:cNvSpPr>
          <p:nvPr/>
        </p:nvSpPr>
        <p:spPr>
          <a:xfrm>
            <a:off x="336000" y="0"/>
            <a:ext cx="11520000" cy="7588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ru-RU" dirty="0"/>
              <a:t>Заголовок слайда</a:t>
            </a:r>
          </a:p>
        </p:txBody>
      </p:sp>
    </p:spTree>
    <p:extLst>
      <p:ext uri="{BB962C8B-B14F-4D97-AF65-F5344CB8AC3E}">
        <p14:creationId xmlns="" xmlns:p14="http://schemas.microsoft.com/office/powerpoint/2010/main" val="195042879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2" r:id="rId3"/>
    <p:sldLayoutId id="2147483649" r:id="rId4"/>
    <p:sldLayoutId id="2147483653" r:id="rId5"/>
    <p:sldLayoutId id="2147483650" r:id="rId6"/>
  </p:sldLayoutIdLst>
  <p:hf hdr="0" dt="0"/>
  <p:txStyles>
    <p:titleStyle>
      <a:lvl1pPr algn="l" defTabSz="914400" rtl="0" eaLnBrk="1" latinLnBrk="0" hangingPunct="1">
        <a:lnSpc>
          <a:spcPct val="90000"/>
        </a:lnSpc>
        <a:spcBef>
          <a:spcPct val="0"/>
        </a:spcBef>
        <a:buNone/>
        <a:defRPr sz="2000" kern="1200">
          <a:solidFill>
            <a:srgbClr val="05668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inobr.permkrai.r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Текст 18">
            <a:extLst>
              <a:ext uri="{FF2B5EF4-FFF2-40B4-BE49-F238E27FC236}">
                <a16:creationId xmlns="" xmlns:a16="http://schemas.microsoft.com/office/drawing/2014/main" id="{96B47CBB-339D-450D-AC04-3D91FCCC7104}"/>
              </a:ext>
            </a:extLst>
          </p:cNvPr>
          <p:cNvSpPr>
            <a:spLocks noGrp="1"/>
          </p:cNvSpPr>
          <p:nvPr>
            <p:ph type="body" sz="quarter" idx="10"/>
          </p:nvPr>
        </p:nvSpPr>
        <p:spPr/>
        <p:txBody>
          <a:bodyPr/>
          <a:lstStyle/>
          <a:p>
            <a:r>
              <a:rPr lang="ru-RU" sz="3200" dirty="0"/>
              <a:t>Итоги проведении независимой оценки качества условий осуществления образовательной деятельности в 2022 году</a:t>
            </a:r>
          </a:p>
        </p:txBody>
      </p:sp>
      <p:sp>
        <p:nvSpPr>
          <p:cNvPr id="20" name="Текст 19">
            <a:extLst>
              <a:ext uri="{FF2B5EF4-FFF2-40B4-BE49-F238E27FC236}">
                <a16:creationId xmlns="" xmlns:a16="http://schemas.microsoft.com/office/drawing/2014/main" id="{0249D9D0-2B6D-4CAC-B93F-066EBA7AABBE}"/>
              </a:ext>
            </a:extLst>
          </p:cNvPr>
          <p:cNvSpPr>
            <a:spLocks noGrp="1"/>
          </p:cNvSpPr>
          <p:nvPr>
            <p:ph type="body" sz="quarter" idx="11"/>
          </p:nvPr>
        </p:nvSpPr>
        <p:spPr/>
        <p:txBody>
          <a:bodyPr/>
          <a:lstStyle/>
          <a:p>
            <a:endParaRPr lang="ru-RU" dirty="0"/>
          </a:p>
        </p:txBody>
      </p:sp>
      <p:sp>
        <p:nvSpPr>
          <p:cNvPr id="21" name="Текст 20">
            <a:extLst>
              <a:ext uri="{FF2B5EF4-FFF2-40B4-BE49-F238E27FC236}">
                <a16:creationId xmlns="" xmlns:a16="http://schemas.microsoft.com/office/drawing/2014/main" id="{25F99D15-B2E7-4417-9515-BDA4CC455EE2}"/>
              </a:ext>
            </a:extLst>
          </p:cNvPr>
          <p:cNvSpPr>
            <a:spLocks noGrp="1"/>
          </p:cNvSpPr>
          <p:nvPr>
            <p:ph type="body" sz="quarter" idx="13"/>
          </p:nvPr>
        </p:nvSpPr>
        <p:spPr/>
        <p:txBody>
          <a:bodyPr/>
          <a:lstStyle/>
          <a:p>
            <a:endParaRPr lang="ru-RU" dirty="0"/>
          </a:p>
        </p:txBody>
      </p:sp>
      <p:sp>
        <p:nvSpPr>
          <p:cNvPr id="22" name="Текст 21">
            <a:extLst>
              <a:ext uri="{FF2B5EF4-FFF2-40B4-BE49-F238E27FC236}">
                <a16:creationId xmlns="" xmlns:a16="http://schemas.microsoft.com/office/drawing/2014/main" id="{AC2ED4FA-EA17-40CD-BC7F-4849E2EDC3B0}"/>
              </a:ext>
            </a:extLst>
          </p:cNvPr>
          <p:cNvSpPr>
            <a:spLocks noGrp="1"/>
          </p:cNvSpPr>
          <p:nvPr>
            <p:ph type="body" sz="quarter" idx="14"/>
          </p:nvPr>
        </p:nvSpPr>
        <p:spPr/>
        <p:txBody>
          <a:bodyPr/>
          <a:lstStyle/>
          <a:p>
            <a:endParaRPr lang="ru-RU" dirty="0"/>
          </a:p>
        </p:txBody>
      </p:sp>
      <p:sp>
        <p:nvSpPr>
          <p:cNvPr id="23" name="Текст 22">
            <a:extLst>
              <a:ext uri="{FF2B5EF4-FFF2-40B4-BE49-F238E27FC236}">
                <a16:creationId xmlns="" xmlns:a16="http://schemas.microsoft.com/office/drawing/2014/main" id="{30223E76-632D-4D2A-BD48-9DD5DAE021DC}"/>
              </a:ext>
            </a:extLst>
          </p:cNvPr>
          <p:cNvSpPr>
            <a:spLocks noGrp="1"/>
          </p:cNvSpPr>
          <p:nvPr>
            <p:ph type="body" sz="quarter" idx="15"/>
          </p:nvPr>
        </p:nvSpPr>
        <p:spPr>
          <a:xfrm>
            <a:off x="1127448" y="535641"/>
            <a:ext cx="3599840" cy="509588"/>
          </a:xfrm>
        </p:spPr>
        <p:txBody>
          <a:bodyPr/>
          <a:lstStyle/>
          <a:p>
            <a:r>
              <a:rPr lang="ru-RU" dirty="0"/>
              <a:t>МИНИСТЕРСТВО ОБРАЗОВАНИЯ И НАУКИ ПЕРМСКОГО КРАЯ</a:t>
            </a:r>
          </a:p>
        </p:txBody>
      </p:sp>
    </p:spTree>
    <p:extLst>
      <p:ext uri="{BB962C8B-B14F-4D97-AF65-F5344CB8AC3E}">
        <p14:creationId xmlns="" xmlns:p14="http://schemas.microsoft.com/office/powerpoint/2010/main" val="264239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r>
              <a:rPr lang="ru-RU" dirty="0" smtClean="0"/>
              <a:t>доброжелательность, вежливость работников организации</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213731"/>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r>
                        <a:rPr lang="ru-RU" sz="1800" b="1" kern="1200" dirty="0" smtClean="0">
                          <a:solidFill>
                            <a:schemeClr val="lt1"/>
                          </a:solidFill>
                          <a:latin typeface="+mn-lt"/>
                          <a:ea typeface="+mn-ea"/>
                          <a:cs typeface="+mn-cs"/>
                        </a:rPr>
                        <a:t>Место в рейтинге по группе </a:t>
                      </a:r>
                      <a:endParaRPr lang="ru-RU" dirty="0"/>
                    </a:p>
                  </a:txBody>
                  <a:tcPr/>
                </a:tc>
                <a:tc>
                  <a:txBody>
                    <a:bodyPr/>
                    <a:lstStyle/>
                    <a:p>
                      <a:r>
                        <a:rPr lang="ru-RU" sz="1800" b="1" kern="1200" dirty="0" smtClean="0">
                          <a:solidFill>
                            <a:schemeClr val="lt1"/>
                          </a:solidFill>
                          <a:latin typeface="+mn-lt"/>
                          <a:ea typeface="+mn-ea"/>
                          <a:cs typeface="+mn-cs"/>
                        </a:rPr>
                        <a:t>Организация</a:t>
                      </a:r>
                      <a:endParaRPr lang="ru-RU" dirty="0"/>
                    </a:p>
                  </a:txBody>
                  <a:tcPr/>
                </a:tc>
                <a:tc>
                  <a:txBody>
                    <a:bodyPr/>
                    <a:lstStyle/>
                    <a:p>
                      <a:r>
                        <a:rPr lang="ru-RU" sz="1800" b="1" kern="1200" dirty="0" smtClean="0">
                          <a:solidFill>
                            <a:schemeClr val="lt1"/>
                          </a:solidFill>
                          <a:latin typeface="+mn-lt"/>
                          <a:ea typeface="+mn-ea"/>
                          <a:cs typeface="+mn-cs"/>
                        </a:rPr>
                        <a:t>Баллы</a:t>
                      </a:r>
                      <a:endParaRPr lang="ru-RU" dirty="0"/>
                    </a:p>
                  </a:txBody>
                  <a:tcPr/>
                </a:tc>
              </a:tr>
              <a:tr h="370840">
                <a:tc>
                  <a:txBody>
                    <a:bodyPr/>
                    <a:lstStyle/>
                    <a:p>
                      <a:pPr>
                        <a:lnSpc>
                          <a:spcPct val="107000"/>
                        </a:lnSpc>
                        <a:spcAft>
                          <a:spcPts val="0"/>
                        </a:spcAft>
                      </a:pPr>
                      <a:r>
                        <a:rPr lang="ru-RU" sz="1800" b="0" dirty="0">
                          <a:solidFill>
                            <a:srgbClr val="000000"/>
                          </a:solidFill>
                          <a:latin typeface="Times New Roman" pitchFamily="18" charset="0"/>
                          <a:ea typeface="Times New Roman"/>
                          <a:cs typeface="Times New Roman" pitchFamily="18" charset="0"/>
                        </a:rPr>
                        <a:t>41</a:t>
                      </a:r>
                      <a:endParaRPr lang="ru-RU" sz="1800" b="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Усть-Черновская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100</a:t>
                      </a:r>
                      <a:endParaRPr lang="ru-RU" sz="1800" dirty="0">
                        <a:latin typeface="Times New Roman" pitchFamily="18" charset="0"/>
                        <a:cs typeface="Times New Roman" pitchFamily="18" charset="0"/>
                      </a:endParaRPr>
                    </a:p>
                  </a:txBody>
                  <a:tcPr/>
                </a:tc>
              </a:tr>
              <a:tr h="370840">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113</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Верхнестарицкая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100</a:t>
                      </a:r>
                      <a:endParaRPr lang="ru-RU" sz="1800" dirty="0">
                        <a:latin typeface="Times New Roman" pitchFamily="18" charset="0"/>
                        <a:cs typeface="Times New Roman" pitchFamily="18" charset="0"/>
                      </a:endParaRPr>
                    </a:p>
                  </a:txBody>
                  <a:tcPr/>
                </a:tc>
              </a:tr>
              <a:tr h="401953">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172</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Гайнская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97,2</a:t>
                      </a:r>
                      <a:endParaRPr lang="ru-RU" sz="1800" dirty="0">
                        <a:latin typeface="Times New Roman" pitchFamily="18" charset="0"/>
                        <a:cs typeface="Times New Roman" pitchFamily="18" charset="0"/>
                      </a:endParaRPr>
                    </a:p>
                  </a:txBody>
                  <a:tcPr/>
                </a:tc>
              </a:tr>
              <a:tr h="370840">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222</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Сергеевская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95,6</a:t>
                      </a:r>
                      <a:endParaRPr lang="ru-RU" sz="1800" dirty="0">
                        <a:latin typeface="Times New Roman" pitchFamily="18" charset="0"/>
                        <a:cs typeface="Times New Roman" pitchFamily="18" charset="0"/>
                      </a:endParaRPr>
                    </a:p>
                  </a:txBody>
                  <a:tcPr/>
                </a:tc>
              </a:tr>
              <a:tr h="370840">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238</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Онылская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94,4</a:t>
                      </a:r>
                      <a:endParaRPr lang="ru-RU" sz="1800" dirty="0">
                        <a:latin typeface="Times New Roman" pitchFamily="18" charset="0"/>
                        <a:cs typeface="Times New Roman" pitchFamily="18" charset="0"/>
                      </a:endParaRPr>
                    </a:p>
                  </a:txBody>
                  <a:tcPr/>
                </a:tc>
              </a:tr>
              <a:tr h="370840">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254</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Кебратская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90,4</a:t>
                      </a:r>
                      <a:endParaRPr lang="ru-RU" sz="1800" dirty="0">
                        <a:latin typeface="Times New Roman" pitchFamily="18" charset="0"/>
                        <a:cs typeface="Times New Roman" pitchFamily="18" charset="0"/>
                      </a:endParaRPr>
                    </a:p>
                  </a:txBody>
                  <a:tcPr/>
                </a:tc>
              </a:tr>
              <a:tr h="370840">
                <a:tc>
                  <a:txBody>
                    <a:bodyPr/>
                    <a:lstStyle/>
                    <a:p>
                      <a:pPr>
                        <a:lnSpc>
                          <a:spcPct val="107000"/>
                        </a:lnSpc>
                        <a:spcAft>
                          <a:spcPts val="0"/>
                        </a:spcAft>
                      </a:pPr>
                      <a:r>
                        <a:rPr lang="ru-RU" sz="1800" dirty="0">
                          <a:solidFill>
                            <a:srgbClr val="000000"/>
                          </a:solidFill>
                          <a:latin typeface="Times New Roman" pitchFamily="18" charset="0"/>
                          <a:ea typeface="Times New Roman"/>
                          <a:cs typeface="Times New Roman" pitchFamily="18" charset="0"/>
                        </a:rPr>
                        <a:t>256</a:t>
                      </a:r>
                      <a:endParaRPr lang="ru-RU" sz="1800" dirty="0">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Лесокамочка</a:t>
                      </a:r>
                      <a:r>
                        <a:rPr lang="ru-RU" sz="1800" dirty="0">
                          <a:solidFill>
                            <a:srgbClr val="000000"/>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90,4</a:t>
                      </a:r>
                      <a:endParaRPr lang="ru-RU" sz="1800" dirty="0">
                        <a:latin typeface="Times New Roman" pitchFamily="18" charset="0"/>
                        <a:cs typeface="Times New Roman" pitchFamily="18" charset="0"/>
                      </a:endParaRPr>
                    </a:p>
                  </a:txBody>
                  <a:tcPr/>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100,</a:t>
                      </a:r>
                      <a:r>
                        <a:rPr lang="ru-RU" sz="3200" baseline="0" dirty="0" smtClean="0">
                          <a:latin typeface="Times New Roman" pitchFamily="18" charset="0"/>
                          <a:cs typeface="Times New Roman" pitchFamily="18" charset="0"/>
                        </a:rPr>
                        <a:t> наименьший –</a:t>
                      </a:r>
                      <a:r>
                        <a:rPr lang="ru-RU" sz="3200" b="1" kern="1200" baseline="0" dirty="0" smtClean="0">
                          <a:solidFill>
                            <a:schemeClr val="dk1"/>
                          </a:solidFill>
                          <a:latin typeface="+mn-lt"/>
                          <a:ea typeface="+mn-ea"/>
                          <a:cs typeface="+mn-cs"/>
                        </a:rPr>
                        <a:t>76,4</a:t>
                      </a:r>
                      <a:endParaRPr lang="ru-RU" sz="3200" b="1" dirty="0" smtClean="0">
                        <a:latin typeface="Times New Roman" pitchFamily="18" charset="0"/>
                        <a:cs typeface="Times New Roman" pitchFamily="18" charset="0"/>
                      </a:endParaRPr>
                    </a:p>
                    <a:p>
                      <a:pPr algn="ctr">
                        <a:lnSpc>
                          <a:spcPct val="107000"/>
                        </a:lnSpc>
                        <a:spcAft>
                          <a:spcPts val="0"/>
                        </a:spcAft>
                      </a:pPr>
                      <a:endParaRPr lang="ru-RU" sz="1100" b="1" dirty="0" smtClean="0">
                        <a:latin typeface="Times New Roman" pitchFamily="18" charset="0"/>
                        <a:cs typeface="Times New Roman" pitchFamily="18" charset="0"/>
                      </a:endParaRPr>
                    </a:p>
                    <a:p>
                      <a:endParaRPr lang="ru-RU" sz="1100" dirty="0" smtClean="0"/>
                    </a:p>
                    <a:p>
                      <a:endParaRPr lang="ru-RU" sz="1100" dirty="0" smtClean="0"/>
                    </a:p>
                    <a:p>
                      <a:pPr>
                        <a:lnSpc>
                          <a:spcPct val="107000"/>
                        </a:lnSpc>
                        <a:spcAft>
                          <a:spcPts val="0"/>
                        </a:spcAft>
                      </a:pPr>
                      <a:endParaRPr lang="ru-RU" sz="1100" dirty="0">
                        <a:latin typeface="Calibri"/>
                      </a:endParaRPr>
                    </a:p>
                  </a:txBody>
                  <a:tcPr marL="68580" marR="68580" marT="0" marB="0"/>
                </a:tc>
                <a:tc hMerge="1">
                  <a:txBody>
                    <a:bodyPr/>
                    <a:lstStyle/>
                    <a:p>
                      <a:pPr>
                        <a:lnSpc>
                          <a:spcPct val="107000"/>
                        </a:lnSpc>
                        <a:spcAft>
                          <a:spcPts val="0"/>
                        </a:spcAft>
                      </a:pPr>
                      <a:endParaRPr lang="ru-RU" sz="1100" dirty="0">
                        <a:latin typeface="Calibri"/>
                      </a:endParaRPr>
                    </a:p>
                  </a:txBody>
                  <a:tcPr marL="68580" marR="68580" marT="0" marB="0"/>
                </a:tc>
                <a:tc hMerge="1">
                  <a:txBody>
                    <a:bodyPr/>
                    <a:lstStyle/>
                    <a:p>
                      <a:endParaRPr lang="ru-RU" dirty="0"/>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dirty="0" smtClean="0"/>
              <a:t>удовлетворенность условиями осуществления образовательной деятельности организаций</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42214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r>
                        <a:rPr lang="ru-RU" sz="1800" b="1" kern="1200" dirty="0" smtClean="0">
                          <a:solidFill>
                            <a:schemeClr val="lt1"/>
                          </a:solidFill>
                          <a:latin typeface="+mn-lt"/>
                          <a:ea typeface="+mn-ea"/>
                          <a:cs typeface="+mn-cs"/>
                        </a:rPr>
                        <a:t>Место в рейтинге по группе </a:t>
                      </a:r>
                      <a:endParaRPr lang="ru-RU" dirty="0"/>
                    </a:p>
                  </a:txBody>
                  <a:tcPr/>
                </a:tc>
                <a:tc>
                  <a:txBody>
                    <a:bodyPr/>
                    <a:lstStyle/>
                    <a:p>
                      <a:r>
                        <a:rPr lang="ru-RU" sz="1800" b="1" kern="1200" dirty="0" smtClean="0">
                          <a:solidFill>
                            <a:schemeClr val="lt1"/>
                          </a:solidFill>
                          <a:latin typeface="+mn-lt"/>
                          <a:ea typeface="+mn-ea"/>
                          <a:cs typeface="+mn-cs"/>
                        </a:rPr>
                        <a:t>Организация</a:t>
                      </a:r>
                      <a:endParaRPr lang="ru-RU" dirty="0"/>
                    </a:p>
                  </a:txBody>
                  <a:tcPr/>
                </a:tc>
                <a:tc>
                  <a:txBody>
                    <a:bodyPr/>
                    <a:lstStyle/>
                    <a:p>
                      <a:r>
                        <a:rPr lang="ru-RU" sz="1800" b="1" kern="1200" dirty="0" smtClean="0">
                          <a:solidFill>
                            <a:schemeClr val="lt1"/>
                          </a:solidFill>
                          <a:latin typeface="+mn-lt"/>
                          <a:ea typeface="+mn-ea"/>
                          <a:cs typeface="+mn-cs"/>
                        </a:rPr>
                        <a:t>Баллы</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19</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Усть-Черновская</a:t>
                      </a:r>
                      <a:r>
                        <a:rPr lang="ru-RU" sz="1100" dirty="0">
                          <a:solidFill>
                            <a:srgbClr val="000000"/>
                          </a:solidFill>
                          <a:latin typeface="Calibri"/>
                          <a:ea typeface="Times New Roman"/>
                          <a:cs typeface="Calibri"/>
                        </a:rPr>
                        <a:t> СОШ"</a:t>
                      </a:r>
                      <a:endParaRPr lang="ru-RU" sz="1100" dirty="0">
                        <a:latin typeface="Calibri"/>
                        <a:ea typeface="Times New Roman"/>
                      </a:endParaRPr>
                    </a:p>
                  </a:txBody>
                  <a:tcPr marL="68580" marR="68580" marT="0" marB="0"/>
                </a:tc>
                <a:tc>
                  <a:txBody>
                    <a:bodyPr/>
                    <a:lstStyle/>
                    <a:p>
                      <a:r>
                        <a:rPr lang="ru-RU" dirty="0" smtClean="0"/>
                        <a:t>100</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67</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Верхнестарицкая</a:t>
                      </a:r>
                      <a:r>
                        <a:rPr lang="ru-RU" sz="1100" dirty="0">
                          <a:solidFill>
                            <a:srgbClr val="000000"/>
                          </a:solidFill>
                          <a:latin typeface="Calibri"/>
                          <a:ea typeface="Times New Roman"/>
                          <a:cs typeface="Calibri"/>
                        </a:rPr>
                        <a:t> СОШ"</a:t>
                      </a:r>
                      <a:endParaRPr lang="ru-RU" sz="1100" dirty="0">
                        <a:latin typeface="Calibri"/>
                        <a:ea typeface="Times New Roman"/>
                      </a:endParaRPr>
                    </a:p>
                  </a:txBody>
                  <a:tcPr marL="68580" marR="68580" marT="0" marB="0"/>
                </a:tc>
                <a:tc>
                  <a:txBody>
                    <a:bodyPr/>
                    <a:lstStyle/>
                    <a:p>
                      <a:r>
                        <a:rPr lang="ru-RU" dirty="0" smtClean="0"/>
                        <a:t>100</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144</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Гайнская</a:t>
                      </a:r>
                      <a:r>
                        <a:rPr lang="ru-RU" sz="1100" dirty="0">
                          <a:solidFill>
                            <a:srgbClr val="000000"/>
                          </a:solidFill>
                          <a:latin typeface="Calibri"/>
                          <a:ea typeface="Times New Roman"/>
                          <a:cs typeface="Calibri"/>
                        </a:rPr>
                        <a:t> СОШ"</a:t>
                      </a:r>
                      <a:endParaRPr lang="ru-RU" sz="1100" dirty="0">
                        <a:latin typeface="Calibri"/>
                        <a:ea typeface="Times New Roman"/>
                      </a:endParaRPr>
                    </a:p>
                  </a:txBody>
                  <a:tcPr marL="68580" marR="68580" marT="0" marB="0"/>
                </a:tc>
                <a:tc>
                  <a:txBody>
                    <a:bodyPr/>
                    <a:lstStyle/>
                    <a:p>
                      <a:r>
                        <a:rPr lang="ru-RU" dirty="0" smtClean="0"/>
                        <a:t>97,4</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195</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Сергеевская</a:t>
                      </a:r>
                      <a:r>
                        <a:rPr lang="ru-RU" sz="1100" dirty="0">
                          <a:solidFill>
                            <a:srgbClr val="000000"/>
                          </a:solidFill>
                          <a:latin typeface="Calibri"/>
                          <a:ea typeface="Times New Roman"/>
                          <a:cs typeface="Calibri"/>
                        </a:rPr>
                        <a:t> СОШ"</a:t>
                      </a:r>
                      <a:endParaRPr lang="ru-RU" sz="1100" dirty="0">
                        <a:latin typeface="Calibri"/>
                        <a:ea typeface="Times New Roman"/>
                      </a:endParaRPr>
                    </a:p>
                  </a:txBody>
                  <a:tcPr marL="68580" marR="68580" marT="0" marB="0"/>
                </a:tc>
                <a:tc>
                  <a:txBody>
                    <a:bodyPr/>
                    <a:lstStyle/>
                    <a:p>
                      <a:r>
                        <a:rPr lang="ru-RU" dirty="0" smtClean="0"/>
                        <a:t>93,7</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227</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Онылская</a:t>
                      </a:r>
                      <a:r>
                        <a:rPr lang="ru-RU" sz="1100" dirty="0">
                          <a:solidFill>
                            <a:srgbClr val="000000"/>
                          </a:solidFill>
                          <a:latin typeface="Calibri"/>
                          <a:ea typeface="Times New Roman"/>
                          <a:cs typeface="Calibri"/>
                        </a:rPr>
                        <a:t> ООШ"</a:t>
                      </a:r>
                      <a:endParaRPr lang="ru-RU" sz="1100" dirty="0">
                        <a:latin typeface="Calibri"/>
                        <a:ea typeface="Times New Roman"/>
                      </a:endParaRPr>
                    </a:p>
                  </a:txBody>
                  <a:tcPr marL="68580" marR="68580" marT="0" marB="0"/>
                </a:tc>
                <a:tc>
                  <a:txBody>
                    <a:bodyPr/>
                    <a:lstStyle/>
                    <a:p>
                      <a:r>
                        <a:rPr lang="ru-RU" dirty="0" smtClean="0"/>
                        <a:t>90,9</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235</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Лесокамочка</a:t>
                      </a:r>
                      <a:r>
                        <a:rPr lang="ru-RU" sz="1100" dirty="0">
                          <a:solidFill>
                            <a:srgbClr val="000000"/>
                          </a:solidFill>
                          <a:latin typeface="Calibri"/>
                          <a:ea typeface="Times New Roman"/>
                          <a:cs typeface="Calibri"/>
                        </a:rPr>
                        <a:t>»</a:t>
                      </a:r>
                      <a:endParaRPr lang="ru-RU" sz="1100" dirty="0">
                        <a:latin typeface="Calibri"/>
                        <a:ea typeface="Times New Roman"/>
                      </a:endParaRPr>
                    </a:p>
                  </a:txBody>
                  <a:tcPr marL="68580" marR="68580" marT="0" marB="0"/>
                </a:tc>
                <a:tc>
                  <a:txBody>
                    <a:bodyPr/>
                    <a:lstStyle/>
                    <a:p>
                      <a:r>
                        <a:rPr lang="ru-RU" dirty="0" smtClean="0"/>
                        <a:t>90</a:t>
                      </a:r>
                      <a:endParaRPr lang="ru-RU" dirty="0"/>
                    </a:p>
                  </a:txBody>
                  <a:tcPr/>
                </a:tc>
              </a:tr>
              <a:tr h="370840">
                <a:tc>
                  <a:txBody>
                    <a:bodyPr/>
                    <a:lstStyle/>
                    <a:p>
                      <a:pPr algn="ctr">
                        <a:lnSpc>
                          <a:spcPct val="107000"/>
                        </a:lnSpc>
                        <a:spcAft>
                          <a:spcPts val="0"/>
                        </a:spcAft>
                      </a:pPr>
                      <a:r>
                        <a:rPr lang="ru-RU" sz="1100" dirty="0">
                          <a:solidFill>
                            <a:srgbClr val="000000"/>
                          </a:solidFill>
                          <a:latin typeface="Calibri"/>
                          <a:ea typeface="Times New Roman"/>
                          <a:cs typeface="Calibri"/>
                        </a:rPr>
                        <a:t>247</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dirty="0">
                          <a:solidFill>
                            <a:srgbClr val="000000"/>
                          </a:solidFill>
                          <a:latin typeface="Calibri"/>
                          <a:ea typeface="Times New Roman"/>
                          <a:cs typeface="Calibri"/>
                        </a:rPr>
                        <a:t>МБОУ "</a:t>
                      </a:r>
                      <a:r>
                        <a:rPr lang="ru-RU" sz="1100" dirty="0" err="1">
                          <a:solidFill>
                            <a:srgbClr val="000000"/>
                          </a:solidFill>
                          <a:latin typeface="Calibri"/>
                          <a:ea typeface="Times New Roman"/>
                          <a:cs typeface="Calibri"/>
                        </a:rPr>
                        <a:t>Кебратская</a:t>
                      </a:r>
                      <a:r>
                        <a:rPr lang="ru-RU" sz="1100" dirty="0">
                          <a:solidFill>
                            <a:srgbClr val="000000"/>
                          </a:solidFill>
                          <a:latin typeface="Calibri"/>
                          <a:ea typeface="Times New Roman"/>
                          <a:cs typeface="Calibri"/>
                        </a:rPr>
                        <a:t> ООШ"</a:t>
                      </a:r>
                      <a:endParaRPr lang="ru-RU" sz="1100" dirty="0">
                        <a:latin typeface="Calibri"/>
                        <a:ea typeface="Times New Roman"/>
                      </a:endParaRPr>
                    </a:p>
                  </a:txBody>
                  <a:tcPr marL="68580" marR="68580" marT="0" marB="0"/>
                </a:tc>
                <a:tc>
                  <a:txBody>
                    <a:bodyPr/>
                    <a:lstStyle/>
                    <a:p>
                      <a:r>
                        <a:rPr lang="ru-RU" dirty="0" smtClean="0"/>
                        <a:t>88</a:t>
                      </a:r>
                      <a:endParaRPr lang="ru-RU" dirty="0"/>
                    </a:p>
                  </a:txBody>
                  <a:tcPr/>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100,</a:t>
                      </a:r>
                      <a:r>
                        <a:rPr lang="ru-RU" sz="3200" baseline="0" dirty="0" smtClean="0">
                          <a:latin typeface="Times New Roman" pitchFamily="18" charset="0"/>
                          <a:cs typeface="Times New Roman" pitchFamily="18" charset="0"/>
                        </a:rPr>
                        <a:t> наименьший –</a:t>
                      </a:r>
                      <a:r>
                        <a:rPr lang="ru-RU" sz="3200" b="1" kern="1200" baseline="0" dirty="0" smtClean="0">
                          <a:solidFill>
                            <a:schemeClr val="dk1"/>
                          </a:solidFill>
                          <a:latin typeface="+mn-lt"/>
                          <a:ea typeface="+mn-ea"/>
                          <a:cs typeface="+mn-cs"/>
                        </a:rPr>
                        <a:t>68,7</a:t>
                      </a:r>
                      <a:endParaRPr lang="ru-RU" sz="3200" b="1" dirty="0" smtClean="0">
                        <a:latin typeface="Times New Roman" pitchFamily="18" charset="0"/>
                        <a:cs typeface="Times New Roman" pitchFamily="18" charset="0"/>
                      </a:endParaRPr>
                    </a:p>
                    <a:p>
                      <a:pPr algn="ctr">
                        <a:lnSpc>
                          <a:spcPct val="107000"/>
                        </a:lnSpc>
                        <a:spcAft>
                          <a:spcPts val="0"/>
                        </a:spcAft>
                      </a:pPr>
                      <a:endParaRPr lang="ru-RU" sz="900" b="1" dirty="0" smtClean="0">
                        <a:latin typeface="Times New Roman" pitchFamily="18" charset="0"/>
                        <a:cs typeface="Times New Roman" pitchFamily="18" charset="0"/>
                      </a:endParaRPr>
                    </a:p>
                    <a:p>
                      <a:endParaRPr lang="ru-RU" sz="900" dirty="0" smtClean="0"/>
                    </a:p>
                    <a:p>
                      <a:endParaRPr lang="ru-RU" sz="900" dirty="0" smtClean="0"/>
                    </a:p>
                    <a:p>
                      <a:pPr>
                        <a:lnSpc>
                          <a:spcPct val="107000"/>
                        </a:lnSpc>
                        <a:spcAft>
                          <a:spcPts val="0"/>
                        </a:spcAft>
                      </a:pPr>
                      <a:endParaRPr lang="ru-RU" sz="900" dirty="0" smtClean="0">
                        <a:latin typeface="Calibri"/>
                      </a:endParaRPr>
                    </a:p>
                    <a:p>
                      <a:endParaRPr lang="ru-RU" dirty="0"/>
                    </a:p>
                  </a:txBody>
                  <a:tcPr/>
                </a:tc>
                <a:tc hMerge="1">
                  <a:txBody>
                    <a:bodyPr/>
                    <a:lstStyle/>
                    <a:p>
                      <a:endParaRPr lang="ru-RU" dirty="0"/>
                    </a:p>
                  </a:txBody>
                  <a:tcPr/>
                </a:tc>
                <a:tc hMerge="1">
                  <a:txBody>
                    <a:bodyPr/>
                    <a:lstStyle/>
                    <a:p>
                      <a:endParaRPr lang="ru-RU" dirty="0"/>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dirty="0" smtClean="0"/>
              <a:t>Рейтинг муниципалитетов Пермского края по итогам НОКО 2022 года только для структурных подразделений </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07924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pPr algn="ctr">
                        <a:lnSpc>
                          <a:spcPct val="107000"/>
                        </a:lnSpc>
                        <a:spcAft>
                          <a:spcPts val="0"/>
                        </a:spcAft>
                      </a:pPr>
                      <a:r>
                        <a:rPr lang="ru-RU" sz="1100" b="1" dirty="0">
                          <a:latin typeface="Calibri"/>
                          <a:ea typeface="Times New Roman"/>
                          <a:cs typeface="Calibri"/>
                        </a:rPr>
                        <a:t>Место в рейтинге</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a:latin typeface="Calibri"/>
                          <a:ea typeface="Times New Roman"/>
                          <a:cs typeface="Calibri"/>
                        </a:rPr>
                        <a:t>Муниципалитет</a:t>
                      </a:r>
                      <a:endParaRPr lang="ru-RU" sz="110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Баллы</a:t>
                      </a:r>
                      <a:endParaRPr lang="ru-RU" sz="1100" dirty="0">
                        <a:latin typeface="Calibri"/>
                        <a:ea typeface="Times New Roman"/>
                      </a:endParaRPr>
                    </a:p>
                  </a:txBody>
                  <a:tcPr marL="68580" marR="68580" marT="0" marB="0" anchor="ctr"/>
                </a:tc>
              </a:tr>
              <a:tr h="370840">
                <a:tc>
                  <a:txBody>
                    <a:bodyPr/>
                    <a:lstStyle/>
                    <a:p>
                      <a:pPr algn="ctr">
                        <a:lnSpc>
                          <a:spcPct val="107000"/>
                        </a:lnSpc>
                        <a:spcAft>
                          <a:spcPts val="0"/>
                        </a:spcAft>
                      </a:pPr>
                      <a:r>
                        <a:rPr lang="ru-RU" sz="1100" dirty="0">
                          <a:latin typeface="Calibri"/>
                          <a:ea typeface="Times New Roman"/>
                          <a:cs typeface="Calibri"/>
                        </a:rPr>
                        <a:t>1</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Верещагино</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91,58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Березники</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90,11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Пермь</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89,24</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Ординский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88,8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5</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Кишертский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87,78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6</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Красновишерск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87,26</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7</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Соликамск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86,75</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8</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Кудымкар</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86,48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9</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Губахинский</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84,88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10</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Частинский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dirty="0">
                          <a:solidFill>
                            <a:srgbClr val="000000"/>
                          </a:solidFill>
                          <a:latin typeface="Calibri"/>
                          <a:ea typeface="Times New Roman"/>
                          <a:cs typeface="Calibri"/>
                        </a:rPr>
                        <a:t>84,82</a:t>
                      </a:r>
                      <a:endParaRPr lang="ru-RU" sz="1100" dirty="0">
                        <a:latin typeface="Calibri"/>
                        <a:ea typeface="Times New Roman"/>
                      </a:endParaRPr>
                    </a:p>
                  </a:txBody>
                  <a:tcPr marL="68580" marR="68580" marT="0" marB="0" anchor="b"/>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fontScale="70000" lnSpcReduction="20000"/>
          </a:bodyPr>
          <a:lstStyle/>
          <a:p>
            <a:endParaRPr lang="ru-RU" dirty="0" smtClean="0"/>
          </a:p>
          <a:p>
            <a:r>
              <a:rPr lang="ru-RU" dirty="0" smtClean="0"/>
              <a:t>Рейтинг муниципалитетов Пермского края по итогам НОКО 2022 года только для структурных подразделений </a:t>
            </a:r>
          </a:p>
          <a:p>
            <a:endParaRPr lang="ru-RU" dirty="0"/>
          </a:p>
        </p:txBody>
      </p:sp>
      <p:graphicFrame>
        <p:nvGraphicFramePr>
          <p:cNvPr id="7" name="Содержимое 6"/>
          <p:cNvGraphicFramePr>
            <a:graphicFrameLocks noGrp="1"/>
          </p:cNvGraphicFramePr>
          <p:nvPr>
            <p:ph sz="quarter" idx="12"/>
          </p:nvPr>
        </p:nvGraphicFramePr>
        <p:xfrm>
          <a:off x="334963" y="1700213"/>
          <a:ext cx="11522076" cy="519176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pPr algn="ctr">
                        <a:lnSpc>
                          <a:spcPct val="107000"/>
                        </a:lnSpc>
                        <a:spcAft>
                          <a:spcPts val="0"/>
                        </a:spcAft>
                      </a:pPr>
                      <a:r>
                        <a:rPr lang="ru-RU" sz="1100" b="1" dirty="0">
                          <a:latin typeface="Calibri"/>
                          <a:ea typeface="Times New Roman"/>
                          <a:cs typeface="Calibri"/>
                        </a:rPr>
                        <a:t>Место в рейтинге</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a:latin typeface="Calibri"/>
                          <a:ea typeface="Times New Roman"/>
                          <a:cs typeface="Calibri"/>
                        </a:rPr>
                        <a:t>Муниципалитет</a:t>
                      </a:r>
                      <a:endParaRPr lang="ru-RU" sz="110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Баллы</a:t>
                      </a:r>
                      <a:endParaRPr lang="ru-RU" sz="1100" dirty="0">
                        <a:latin typeface="Calibri"/>
                        <a:ea typeface="Times New Roman"/>
                      </a:endParaRPr>
                    </a:p>
                  </a:txBody>
                  <a:tcPr marL="68580" marR="68580" marT="0" marB="0" anchor="ctr"/>
                </a:tc>
              </a:tr>
              <a:tr h="370840">
                <a:tc>
                  <a:txBody>
                    <a:bodyPr/>
                    <a:lstStyle/>
                    <a:p>
                      <a:pPr algn="ctr">
                        <a:lnSpc>
                          <a:spcPct val="107000"/>
                        </a:lnSpc>
                        <a:spcAft>
                          <a:spcPts val="0"/>
                        </a:spcAft>
                      </a:pPr>
                      <a:r>
                        <a:rPr lang="ru-RU" sz="1100" dirty="0">
                          <a:latin typeface="Calibri"/>
                          <a:ea typeface="Times New Roman"/>
                          <a:cs typeface="Calibri"/>
                        </a:rPr>
                        <a:t>11</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Нытва</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84,65</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12</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Уинский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84,56</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13</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Сивинский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84,27</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14</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Ильинск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83,78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15</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Пермский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83,6</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16</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Березовский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83,34</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17</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Кунгурский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82,86</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18</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Юрлинский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82,52</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19</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Суксунский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82,19</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20</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Октябрьский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81,56</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21</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Кудымкарский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81,48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22</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Чайковский</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81,05</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23</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Краснокамск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dirty="0">
                          <a:solidFill>
                            <a:srgbClr val="000000"/>
                          </a:solidFill>
                          <a:latin typeface="Calibri"/>
                          <a:ea typeface="Times New Roman"/>
                          <a:cs typeface="Calibri"/>
                        </a:rPr>
                        <a:t>80,95</a:t>
                      </a:r>
                      <a:endParaRPr lang="ru-RU" sz="1100" dirty="0">
                        <a:latin typeface="Calibri"/>
                        <a:ea typeface="Times New Roman"/>
                      </a:endParaRPr>
                    </a:p>
                  </a:txBody>
                  <a:tcPr marL="68580" marR="68580" marT="0" marB="0" anchor="b"/>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dirty="0" smtClean="0"/>
              <a:t>Рейтинг муниципалитетов Пермского края по итогам НОКО 2022 года только для структурных подразделений </a:t>
            </a:r>
          </a:p>
          <a:p>
            <a:endParaRPr lang="ru-RU" dirty="0"/>
          </a:p>
        </p:txBody>
      </p:sp>
      <p:graphicFrame>
        <p:nvGraphicFramePr>
          <p:cNvPr id="7" name="Содержимое 6"/>
          <p:cNvGraphicFramePr>
            <a:graphicFrameLocks noGrp="1"/>
          </p:cNvGraphicFramePr>
          <p:nvPr>
            <p:ph sz="quarter" idx="12"/>
          </p:nvPr>
        </p:nvGraphicFramePr>
        <p:xfrm>
          <a:off x="334963" y="1700213"/>
          <a:ext cx="11522076" cy="519176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pPr algn="ctr">
                        <a:lnSpc>
                          <a:spcPct val="107000"/>
                        </a:lnSpc>
                        <a:spcAft>
                          <a:spcPts val="0"/>
                        </a:spcAft>
                      </a:pPr>
                      <a:r>
                        <a:rPr lang="ru-RU" sz="1100" b="1" dirty="0">
                          <a:latin typeface="Calibri"/>
                          <a:ea typeface="Times New Roman"/>
                          <a:cs typeface="Calibri"/>
                        </a:rPr>
                        <a:t>Место в рейтинге</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a:latin typeface="Calibri"/>
                          <a:ea typeface="Times New Roman"/>
                          <a:cs typeface="Calibri"/>
                        </a:rPr>
                        <a:t>Муниципалитет</a:t>
                      </a:r>
                      <a:endParaRPr lang="ru-RU" sz="110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Баллы</a:t>
                      </a:r>
                      <a:endParaRPr lang="ru-RU" sz="1100" dirty="0">
                        <a:latin typeface="Calibri"/>
                        <a:ea typeface="Times New Roman"/>
                      </a:endParaRPr>
                    </a:p>
                  </a:txBody>
                  <a:tcPr marL="68580" marR="68580" marT="0" marB="0" anchor="ctr"/>
                </a:tc>
              </a:tr>
              <a:tr h="370840">
                <a:tc>
                  <a:txBody>
                    <a:bodyPr/>
                    <a:lstStyle/>
                    <a:p>
                      <a:pPr algn="ctr">
                        <a:lnSpc>
                          <a:spcPct val="107000"/>
                        </a:lnSpc>
                        <a:spcAft>
                          <a:spcPts val="0"/>
                        </a:spcAft>
                      </a:pPr>
                      <a:r>
                        <a:rPr lang="ru-RU" sz="1100" b="1" dirty="0" smtClean="0">
                          <a:latin typeface="Calibri"/>
                          <a:ea typeface="Times New Roman"/>
                          <a:cs typeface="Calibri"/>
                        </a:rPr>
                        <a:t>25 из </a:t>
                      </a:r>
                      <a:r>
                        <a:rPr lang="ru-RU" sz="1100" b="0" dirty="0" smtClean="0">
                          <a:latin typeface="Calibri"/>
                          <a:ea typeface="Times New Roman"/>
                          <a:cs typeface="Calibri"/>
                        </a:rPr>
                        <a:t>46</a:t>
                      </a:r>
                      <a:endParaRPr lang="ru-RU" sz="1100" b="0" dirty="0">
                        <a:latin typeface="Calibri"/>
                        <a:ea typeface="Times New Roman"/>
                      </a:endParaRPr>
                    </a:p>
                  </a:txBody>
                  <a:tcPr marL="68580" marR="68580" marT="0" marB="0"/>
                </a:tc>
                <a:tc>
                  <a:txBody>
                    <a:bodyPr/>
                    <a:lstStyle/>
                    <a:p>
                      <a:pPr>
                        <a:lnSpc>
                          <a:spcPct val="107000"/>
                        </a:lnSpc>
                        <a:spcAft>
                          <a:spcPts val="0"/>
                        </a:spcAft>
                      </a:pPr>
                      <a:r>
                        <a:rPr lang="ru-RU" sz="1100" b="1">
                          <a:solidFill>
                            <a:srgbClr val="000000"/>
                          </a:solidFill>
                          <a:latin typeface="Calibri"/>
                          <a:ea typeface="Times New Roman"/>
                          <a:cs typeface="Calibri"/>
                        </a:rPr>
                        <a:t>МО Гайнский район</a:t>
                      </a:r>
                      <a:endParaRPr lang="ru-RU" sz="1100" b="1">
                        <a:latin typeface="Calibri"/>
                        <a:ea typeface="Times New Roman"/>
                      </a:endParaRPr>
                    </a:p>
                  </a:txBody>
                  <a:tcPr marL="68580" marR="68580" marT="0" marB="0" anchor="b"/>
                </a:tc>
                <a:tc>
                  <a:txBody>
                    <a:bodyPr/>
                    <a:lstStyle/>
                    <a:p>
                      <a:pPr algn="ctr">
                        <a:lnSpc>
                          <a:spcPct val="107000"/>
                        </a:lnSpc>
                        <a:spcAft>
                          <a:spcPts val="0"/>
                        </a:spcAft>
                      </a:pPr>
                      <a:r>
                        <a:rPr lang="ru-RU" sz="1100" b="1" dirty="0">
                          <a:solidFill>
                            <a:srgbClr val="000000"/>
                          </a:solidFill>
                          <a:latin typeface="Calibri"/>
                          <a:ea typeface="Times New Roman"/>
                          <a:cs typeface="Calibri"/>
                        </a:rPr>
                        <a:t>80,52</a:t>
                      </a:r>
                      <a:endParaRPr lang="ru-RU" sz="1100" b="1" dirty="0">
                        <a:latin typeface="Calibri"/>
                        <a:ea typeface="Times New Roman"/>
                      </a:endParaRPr>
                    </a:p>
                  </a:txBody>
                  <a:tcPr marL="68580" marR="68580" marT="0" marB="0" anchor="b"/>
                </a:tc>
              </a:tr>
              <a:tr h="370840">
                <a:tc>
                  <a:txBody>
                    <a:bodyPr/>
                    <a:lstStyle/>
                    <a:p>
                      <a:pPr algn="ctr">
                        <a:lnSpc>
                          <a:spcPct val="107000"/>
                        </a:lnSpc>
                        <a:spcAft>
                          <a:spcPts val="0"/>
                        </a:spcAft>
                      </a:pPr>
                      <a:r>
                        <a:rPr lang="ru-RU" sz="1100" dirty="0">
                          <a:latin typeface="Calibri"/>
                          <a:ea typeface="Times New Roman"/>
                          <a:cs typeface="Calibri"/>
                        </a:rPr>
                        <a:t>26</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Чердынь</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dirty="0">
                          <a:solidFill>
                            <a:srgbClr val="000000"/>
                          </a:solidFill>
                          <a:latin typeface="Calibri"/>
                          <a:ea typeface="Times New Roman"/>
                          <a:cs typeface="Calibri"/>
                        </a:rPr>
                        <a:t>80,07</a:t>
                      </a:r>
                      <a:endParaRPr lang="ru-RU" sz="1100" dirty="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27</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Юсьвинский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80,01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28</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Оханск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79,81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29</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Кочевский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79,41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30</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Очерский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79,37</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31</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Еловский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78,92</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32</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Оса</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78,51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33</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Карагайский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77,89</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34</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Косинский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77,65</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35</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Кизел</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77,08</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36</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Бардымский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76,93</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37</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Чернушинский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dirty="0">
                          <a:solidFill>
                            <a:srgbClr val="000000"/>
                          </a:solidFill>
                          <a:latin typeface="Calibri"/>
                          <a:ea typeface="Times New Roman"/>
                          <a:cs typeface="Calibri"/>
                        </a:rPr>
                        <a:t>76,82</a:t>
                      </a:r>
                      <a:endParaRPr lang="ru-RU" sz="1100" dirty="0">
                        <a:latin typeface="Calibri"/>
                        <a:ea typeface="Times New Roman"/>
                      </a:endParaRPr>
                    </a:p>
                  </a:txBody>
                  <a:tcPr marL="68580" marR="68580" marT="0" marB="0" anchor="b"/>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fontScale="70000" lnSpcReduction="20000"/>
          </a:bodyPr>
          <a:lstStyle/>
          <a:p>
            <a:endParaRPr lang="ru-RU" dirty="0" smtClean="0"/>
          </a:p>
          <a:p>
            <a:r>
              <a:rPr lang="ru-RU" dirty="0" smtClean="0"/>
              <a:t>Рейтинг муниципалитетов Пермского края по итогам НОКО 2022 года только для структурных подразделений </a:t>
            </a:r>
          </a:p>
          <a:p>
            <a:endParaRPr lang="ru-RU" dirty="0"/>
          </a:p>
        </p:txBody>
      </p:sp>
      <p:graphicFrame>
        <p:nvGraphicFramePr>
          <p:cNvPr id="7" name="Содержимое 6"/>
          <p:cNvGraphicFramePr>
            <a:graphicFrameLocks noGrp="1"/>
          </p:cNvGraphicFramePr>
          <p:nvPr>
            <p:ph sz="quarter" idx="12"/>
          </p:nvPr>
        </p:nvGraphicFramePr>
        <p:xfrm>
          <a:off x="334963" y="1700213"/>
          <a:ext cx="11522076" cy="4914329"/>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pPr algn="ctr">
                        <a:lnSpc>
                          <a:spcPct val="107000"/>
                        </a:lnSpc>
                        <a:spcAft>
                          <a:spcPts val="0"/>
                        </a:spcAft>
                      </a:pPr>
                      <a:r>
                        <a:rPr lang="ru-RU" sz="1100" b="1" dirty="0">
                          <a:latin typeface="Calibri"/>
                          <a:ea typeface="Times New Roman"/>
                          <a:cs typeface="Calibri"/>
                        </a:rPr>
                        <a:t>Место в рейтинге</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Муниципалитет</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Баллы</a:t>
                      </a:r>
                      <a:endParaRPr lang="ru-RU" sz="1100" dirty="0">
                        <a:latin typeface="Calibri"/>
                        <a:ea typeface="Times New Roman"/>
                      </a:endParaRPr>
                    </a:p>
                  </a:txBody>
                  <a:tcPr marL="68580" marR="68580" marT="0" marB="0" anchor="ctr"/>
                </a:tc>
              </a:tr>
              <a:tr h="370840">
                <a:tc>
                  <a:txBody>
                    <a:bodyPr/>
                    <a:lstStyle/>
                    <a:p>
                      <a:pPr algn="ctr">
                        <a:lnSpc>
                          <a:spcPct val="107000"/>
                        </a:lnSpc>
                        <a:spcAft>
                          <a:spcPts val="0"/>
                        </a:spcAft>
                      </a:pPr>
                      <a:r>
                        <a:rPr lang="ru-RU" sz="1100" dirty="0">
                          <a:latin typeface="Calibri"/>
                          <a:ea typeface="Times New Roman"/>
                          <a:cs typeface="Calibri"/>
                        </a:rPr>
                        <a:t>38</a:t>
                      </a:r>
                      <a:endParaRPr lang="ru-RU" sz="1100" dirty="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Куединский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76,01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39</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Добрянский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75,71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40</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Горнозаводск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75,41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41</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Лысьва</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75,41</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42</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Чусовской</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73,69</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43</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Александровский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0</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44</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Гремячинск</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0</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45</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ГО ЗАТО Звездный</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a:solidFill>
                            <a:srgbClr val="000000"/>
                          </a:solidFill>
                          <a:latin typeface="Calibri"/>
                          <a:ea typeface="Times New Roman"/>
                          <a:cs typeface="Calibri"/>
                        </a:rPr>
                        <a:t>0</a:t>
                      </a:r>
                      <a:endParaRPr lang="ru-RU" sz="1100">
                        <a:latin typeface="Calibri"/>
                        <a:ea typeface="Times New Roman"/>
                      </a:endParaRPr>
                    </a:p>
                  </a:txBody>
                  <a:tcPr marL="68580" marR="68580" marT="0" marB="0" anchor="b"/>
                </a:tc>
              </a:tr>
              <a:tr h="370840">
                <a:tc>
                  <a:txBody>
                    <a:bodyPr/>
                    <a:lstStyle/>
                    <a:p>
                      <a:pPr algn="ctr">
                        <a:lnSpc>
                          <a:spcPct val="107000"/>
                        </a:lnSpc>
                        <a:spcAft>
                          <a:spcPts val="0"/>
                        </a:spcAft>
                      </a:pPr>
                      <a:r>
                        <a:rPr lang="ru-RU" sz="1100">
                          <a:latin typeface="Calibri"/>
                          <a:ea typeface="Times New Roman"/>
                          <a:cs typeface="Calibri"/>
                        </a:rPr>
                        <a:t>46</a:t>
                      </a:r>
                      <a:endParaRPr lang="ru-RU" sz="1100">
                        <a:latin typeface="Calibri"/>
                        <a:ea typeface="Times New Roman"/>
                      </a:endParaRPr>
                    </a:p>
                  </a:txBody>
                  <a:tcPr marL="68580" marR="68580" marT="0" marB="0"/>
                </a:tc>
                <a:tc>
                  <a:txBody>
                    <a:bodyPr/>
                    <a:lstStyle/>
                    <a:p>
                      <a:pPr>
                        <a:lnSpc>
                          <a:spcPct val="107000"/>
                        </a:lnSpc>
                        <a:spcAft>
                          <a:spcPts val="0"/>
                        </a:spcAft>
                      </a:pPr>
                      <a:r>
                        <a:rPr lang="ru-RU" sz="1100">
                          <a:solidFill>
                            <a:srgbClr val="000000"/>
                          </a:solidFill>
                          <a:latin typeface="Calibri"/>
                          <a:ea typeface="Times New Roman"/>
                          <a:cs typeface="Calibri"/>
                        </a:rPr>
                        <a:t>МО Усольский район</a:t>
                      </a:r>
                      <a:endParaRPr lang="ru-RU" sz="1100">
                        <a:latin typeface="Calibri"/>
                        <a:ea typeface="Times New Roman"/>
                      </a:endParaRPr>
                    </a:p>
                  </a:txBody>
                  <a:tcPr marL="68580" marR="68580" marT="0" marB="0" anchor="b"/>
                </a:tc>
                <a:tc>
                  <a:txBody>
                    <a:bodyPr/>
                    <a:lstStyle/>
                    <a:p>
                      <a:pPr algn="ctr">
                        <a:lnSpc>
                          <a:spcPct val="107000"/>
                        </a:lnSpc>
                        <a:spcAft>
                          <a:spcPts val="0"/>
                        </a:spcAft>
                      </a:pPr>
                      <a:r>
                        <a:rPr lang="ru-RU" sz="1100" dirty="0">
                          <a:solidFill>
                            <a:srgbClr val="000000"/>
                          </a:solidFill>
                          <a:latin typeface="Calibri"/>
                          <a:ea typeface="Times New Roman"/>
                          <a:cs typeface="Calibri"/>
                        </a:rPr>
                        <a:t>0</a:t>
                      </a:r>
                      <a:endParaRPr lang="ru-RU" sz="1100" dirty="0">
                        <a:latin typeface="Calibri"/>
                        <a:ea typeface="Times New Roman"/>
                      </a:endParaRPr>
                    </a:p>
                  </a:txBody>
                  <a:tcPr marL="68580" marR="68580" marT="0" marB="0" anchor="b"/>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kern="1200" dirty="0" smtClean="0">
                          <a:solidFill>
                            <a:schemeClr val="dk1"/>
                          </a:solidFill>
                          <a:latin typeface="+mn-lt"/>
                          <a:ea typeface="+mn-ea"/>
                          <a:cs typeface="+mn-cs"/>
                        </a:rPr>
                        <a:t>91,58</a:t>
                      </a:r>
                      <a:r>
                        <a:rPr lang="ru-RU" sz="3200" b="1" baseline="0" dirty="0" smtClean="0">
                          <a:latin typeface="Times New Roman" pitchFamily="18" charset="0"/>
                          <a:cs typeface="Times New Roman" pitchFamily="18" charset="0"/>
                        </a:rPr>
                        <a:t>,</a:t>
                      </a:r>
                      <a:r>
                        <a:rPr lang="ru-RU" sz="3200" baseline="0" dirty="0" smtClean="0">
                          <a:latin typeface="Times New Roman" pitchFamily="18" charset="0"/>
                          <a:cs typeface="Times New Roman" pitchFamily="18" charset="0"/>
                        </a:rPr>
                        <a:t> наименьший –</a:t>
                      </a:r>
                      <a:r>
                        <a:rPr lang="ru-RU" sz="3200" kern="1200" dirty="0" smtClean="0">
                          <a:solidFill>
                            <a:schemeClr val="dk1"/>
                          </a:solidFill>
                          <a:latin typeface="+mn-lt"/>
                          <a:ea typeface="+mn-ea"/>
                          <a:cs typeface="+mn-cs"/>
                        </a:rPr>
                        <a:t>73,69 (0)</a:t>
                      </a:r>
                      <a:endParaRPr lang="ru-RU" sz="3200" b="1" dirty="0" smtClean="0">
                        <a:latin typeface="Times New Roman" pitchFamily="18" charset="0"/>
                        <a:cs typeface="Times New Roman" pitchFamily="18" charset="0"/>
                      </a:endParaRPr>
                    </a:p>
                    <a:p>
                      <a:pPr algn="ctr">
                        <a:lnSpc>
                          <a:spcPct val="107000"/>
                        </a:lnSpc>
                        <a:spcAft>
                          <a:spcPts val="0"/>
                        </a:spcAft>
                      </a:pPr>
                      <a:endParaRPr lang="ru-RU" sz="800" b="1" dirty="0" smtClean="0">
                        <a:latin typeface="Times New Roman" pitchFamily="18" charset="0"/>
                        <a:cs typeface="Times New Roman" pitchFamily="18" charset="0"/>
                      </a:endParaRPr>
                    </a:p>
                    <a:p>
                      <a:endParaRPr lang="ru-RU" sz="800" dirty="0" smtClean="0"/>
                    </a:p>
                    <a:p>
                      <a:endParaRPr lang="ru-RU" sz="800" dirty="0" smtClean="0"/>
                    </a:p>
                    <a:p>
                      <a:pPr>
                        <a:lnSpc>
                          <a:spcPct val="107000"/>
                        </a:lnSpc>
                        <a:spcAft>
                          <a:spcPts val="0"/>
                        </a:spcAft>
                      </a:pPr>
                      <a:endParaRPr lang="ru-RU" sz="800" dirty="0" smtClean="0">
                        <a:latin typeface="Calibri"/>
                      </a:endParaRPr>
                    </a:p>
                    <a:p>
                      <a:pPr algn="ctr">
                        <a:lnSpc>
                          <a:spcPct val="107000"/>
                        </a:lnSpc>
                        <a:spcAft>
                          <a:spcPts val="0"/>
                        </a:spcAft>
                      </a:pPr>
                      <a:endParaRPr lang="ru-RU" sz="1100" dirty="0">
                        <a:latin typeface="Calibri"/>
                        <a:ea typeface="Times New Roman"/>
                      </a:endParaRPr>
                    </a:p>
                  </a:txBody>
                  <a:tcPr marL="68580" marR="68580" marT="0" marB="0"/>
                </a:tc>
                <a:tc hMerge="1">
                  <a:txBody>
                    <a:bodyPr/>
                    <a:lstStyle/>
                    <a:p>
                      <a:pPr>
                        <a:lnSpc>
                          <a:spcPct val="107000"/>
                        </a:lnSpc>
                        <a:spcAft>
                          <a:spcPts val="0"/>
                        </a:spcAft>
                      </a:pPr>
                      <a:endParaRPr lang="ru-RU" sz="1100" dirty="0">
                        <a:latin typeface="Calibri"/>
                        <a:ea typeface="Times New Roman"/>
                      </a:endParaRPr>
                    </a:p>
                  </a:txBody>
                  <a:tcPr marL="68580" marR="68580" marT="0" marB="0" anchor="b"/>
                </a:tc>
                <a:tc hMerge="1">
                  <a:txBody>
                    <a:bodyPr/>
                    <a:lstStyle/>
                    <a:p>
                      <a:pPr algn="ctr">
                        <a:lnSpc>
                          <a:spcPct val="107000"/>
                        </a:lnSpc>
                        <a:spcAft>
                          <a:spcPts val="0"/>
                        </a:spcAft>
                      </a:pPr>
                      <a:endParaRPr lang="ru-RU" sz="1100" dirty="0">
                        <a:latin typeface="Calibri"/>
                        <a:ea typeface="Times New Roman"/>
                      </a:endParaRPr>
                    </a:p>
                  </a:txBody>
                  <a:tcPr marL="68580" marR="68580" marT="0" marB="0" anchor="b"/>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b="1" dirty="0" smtClean="0"/>
              <a:t>Рейтинг муниципалитетов Пермского края по итогам НОКО 2022 года для всех видов ДОУ (юридических лиц и структурных подразделений </a:t>
            </a:r>
            <a:endParaRPr lang="ru-RU" dirty="0"/>
          </a:p>
        </p:txBody>
      </p:sp>
      <p:graphicFrame>
        <p:nvGraphicFramePr>
          <p:cNvPr id="7" name="Содержимое 6"/>
          <p:cNvGraphicFramePr>
            <a:graphicFrameLocks noGrp="1"/>
          </p:cNvGraphicFramePr>
          <p:nvPr>
            <p:ph sz="quarter" idx="12"/>
          </p:nvPr>
        </p:nvGraphicFramePr>
        <p:xfrm>
          <a:off x="334963" y="1700213"/>
          <a:ext cx="11522076" cy="3907283"/>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pPr algn="ctr">
                        <a:lnSpc>
                          <a:spcPct val="107000"/>
                        </a:lnSpc>
                        <a:spcAft>
                          <a:spcPts val="0"/>
                        </a:spcAft>
                      </a:pPr>
                      <a:r>
                        <a:rPr lang="ru-RU" sz="1100" b="1" dirty="0">
                          <a:latin typeface="Calibri"/>
                          <a:ea typeface="Times New Roman"/>
                          <a:cs typeface="Calibri"/>
                        </a:rPr>
                        <a:t>Место в рейтинге</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Муниципалитет</a:t>
                      </a:r>
                      <a:endParaRPr lang="ru-RU" sz="1100" dirty="0">
                        <a:latin typeface="Calibri"/>
                        <a:ea typeface="Times New Roman"/>
                      </a:endParaRPr>
                    </a:p>
                  </a:txBody>
                  <a:tcPr marL="68580" marR="68580" marT="0" marB="0" anchor="ctr"/>
                </a:tc>
                <a:tc>
                  <a:txBody>
                    <a:bodyPr/>
                    <a:lstStyle/>
                    <a:p>
                      <a:pPr algn="ctr">
                        <a:lnSpc>
                          <a:spcPct val="107000"/>
                        </a:lnSpc>
                        <a:spcAft>
                          <a:spcPts val="0"/>
                        </a:spcAft>
                      </a:pPr>
                      <a:r>
                        <a:rPr lang="ru-RU" sz="1100" b="1" dirty="0">
                          <a:latin typeface="Calibri"/>
                          <a:ea typeface="Times New Roman"/>
                          <a:cs typeface="Calibri"/>
                        </a:rPr>
                        <a:t>Баллы</a:t>
                      </a:r>
                      <a:endParaRPr lang="ru-RU" sz="1100" dirty="0">
                        <a:latin typeface="Calibri"/>
                        <a:ea typeface="Times New Roman"/>
                      </a:endParaRPr>
                    </a:p>
                  </a:txBody>
                  <a:tcPr marL="68580" marR="68580" marT="0" marB="0" anchor="ctr"/>
                </a:tc>
              </a:tr>
              <a:tr h="500691">
                <a:tc>
                  <a:txBody>
                    <a:bodyPr/>
                    <a:lstStyle/>
                    <a:p>
                      <a:pPr algn="ctr">
                        <a:lnSpc>
                          <a:spcPct val="107000"/>
                        </a:lnSpc>
                        <a:spcAft>
                          <a:spcPts val="0"/>
                        </a:spcAft>
                      </a:pPr>
                      <a:r>
                        <a:rPr lang="ru-RU" sz="5400" b="1" dirty="0" smtClean="0">
                          <a:latin typeface="Calibri"/>
                          <a:ea typeface="Times New Roman"/>
                          <a:cs typeface="Calibri"/>
                        </a:rPr>
                        <a:t>33</a:t>
                      </a:r>
                      <a:r>
                        <a:rPr lang="ru-RU" sz="5400" dirty="0" smtClean="0">
                          <a:latin typeface="Calibri"/>
                          <a:ea typeface="Times New Roman"/>
                          <a:cs typeface="Calibri"/>
                        </a:rPr>
                        <a:t> из 46</a:t>
                      </a:r>
                      <a:endParaRPr lang="ru-RU" sz="5400" dirty="0">
                        <a:latin typeface="Calibri"/>
                        <a:ea typeface="Times New Roman"/>
                      </a:endParaRPr>
                    </a:p>
                  </a:txBody>
                  <a:tcPr marL="68580" marR="68580" marT="0" marB="0"/>
                </a:tc>
                <a:tc>
                  <a:txBody>
                    <a:bodyPr/>
                    <a:lstStyle/>
                    <a:p>
                      <a:pPr>
                        <a:lnSpc>
                          <a:spcPct val="107000"/>
                        </a:lnSpc>
                        <a:spcAft>
                          <a:spcPts val="0"/>
                        </a:spcAft>
                      </a:pPr>
                      <a:r>
                        <a:rPr lang="ru-RU" sz="5400">
                          <a:solidFill>
                            <a:srgbClr val="000000"/>
                          </a:solidFill>
                          <a:latin typeface="Calibri"/>
                          <a:ea typeface="Times New Roman"/>
                          <a:cs typeface="Calibri"/>
                        </a:rPr>
                        <a:t>МО Гайнский район</a:t>
                      </a:r>
                      <a:endParaRPr lang="ru-RU" sz="5400">
                        <a:latin typeface="Calibri"/>
                        <a:ea typeface="Times New Roman"/>
                      </a:endParaRPr>
                    </a:p>
                  </a:txBody>
                  <a:tcPr marL="68580" marR="68580" marT="0" marB="0"/>
                </a:tc>
                <a:tc>
                  <a:txBody>
                    <a:bodyPr/>
                    <a:lstStyle/>
                    <a:p>
                      <a:pPr algn="ctr">
                        <a:lnSpc>
                          <a:spcPct val="107000"/>
                        </a:lnSpc>
                        <a:spcAft>
                          <a:spcPts val="0"/>
                        </a:spcAft>
                      </a:pPr>
                      <a:r>
                        <a:rPr lang="ru-RU" sz="5400" dirty="0">
                          <a:solidFill>
                            <a:srgbClr val="000000"/>
                          </a:solidFill>
                          <a:latin typeface="Calibri"/>
                          <a:ea typeface="Times New Roman"/>
                          <a:cs typeface="Calibri"/>
                        </a:rPr>
                        <a:t>80,52</a:t>
                      </a:r>
                      <a:endParaRPr lang="ru-RU" sz="5400" dirty="0">
                        <a:latin typeface="Calibri"/>
                        <a:ea typeface="Times New Roman"/>
                      </a:endParaRPr>
                    </a:p>
                  </a:txBody>
                  <a:tcPr marL="68580" marR="68580" marT="0" marB="0"/>
                </a:tc>
              </a:tr>
              <a:tr h="74168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kern="1200" dirty="0" smtClean="0">
                          <a:solidFill>
                            <a:schemeClr val="dk1"/>
                          </a:solidFill>
                          <a:latin typeface="+mn-lt"/>
                          <a:ea typeface="+mn-ea"/>
                          <a:cs typeface="+mn-cs"/>
                        </a:rPr>
                        <a:t>91,58</a:t>
                      </a:r>
                      <a:r>
                        <a:rPr lang="ru-RU" sz="3200" b="1" baseline="0" dirty="0" smtClean="0">
                          <a:latin typeface="Times New Roman" pitchFamily="18" charset="0"/>
                          <a:cs typeface="Times New Roman" pitchFamily="18" charset="0"/>
                        </a:rPr>
                        <a:t>,</a:t>
                      </a:r>
                      <a:r>
                        <a:rPr lang="ru-RU" sz="3200" baseline="0" dirty="0" smtClean="0">
                          <a:latin typeface="Times New Roman" pitchFamily="18" charset="0"/>
                          <a:cs typeface="Times New Roman" pitchFamily="18" charset="0"/>
                        </a:rPr>
                        <a:t> наименьший –</a:t>
                      </a:r>
                      <a:r>
                        <a:rPr lang="ru-RU" sz="3200" kern="1200" dirty="0" smtClean="0">
                          <a:solidFill>
                            <a:schemeClr val="dk1"/>
                          </a:solidFill>
                          <a:latin typeface="+mn-lt"/>
                          <a:ea typeface="+mn-ea"/>
                          <a:cs typeface="+mn-cs"/>
                        </a:rPr>
                        <a:t>77,28 (0)</a:t>
                      </a:r>
                      <a:endParaRPr lang="ru-RU" sz="3200" b="1" dirty="0" smtClean="0">
                        <a:latin typeface="Times New Roman" pitchFamily="18" charset="0"/>
                        <a:cs typeface="Times New Roman" pitchFamily="18" charset="0"/>
                      </a:endParaRPr>
                    </a:p>
                    <a:p>
                      <a:pPr algn="ctr">
                        <a:lnSpc>
                          <a:spcPct val="107000"/>
                        </a:lnSpc>
                        <a:spcAft>
                          <a:spcPts val="0"/>
                        </a:spcAft>
                      </a:pPr>
                      <a:endParaRPr lang="ru-RU" sz="100" b="1" dirty="0" smtClean="0">
                        <a:latin typeface="Times New Roman" pitchFamily="18" charset="0"/>
                        <a:cs typeface="Times New Roman" pitchFamily="18" charset="0"/>
                      </a:endParaRPr>
                    </a:p>
                    <a:p>
                      <a:endParaRPr lang="ru-RU" sz="100" dirty="0" smtClean="0"/>
                    </a:p>
                    <a:p>
                      <a:endParaRPr lang="ru-RU" sz="100" dirty="0" smtClean="0"/>
                    </a:p>
                    <a:p>
                      <a:pPr>
                        <a:lnSpc>
                          <a:spcPct val="107000"/>
                        </a:lnSpc>
                        <a:spcAft>
                          <a:spcPts val="0"/>
                        </a:spcAft>
                      </a:pPr>
                      <a:endParaRPr lang="ru-RU" sz="100" dirty="0" smtClean="0">
                        <a:latin typeface="Calibri"/>
                      </a:endParaRPr>
                    </a:p>
                    <a:p>
                      <a:pPr algn="ctr">
                        <a:lnSpc>
                          <a:spcPct val="107000"/>
                        </a:lnSpc>
                        <a:spcAft>
                          <a:spcPts val="0"/>
                        </a:spcAft>
                      </a:pPr>
                      <a:endParaRPr lang="ru-RU" sz="800" dirty="0" smtClean="0">
                        <a:latin typeface="Calibri"/>
                        <a:ea typeface="Times New Roman"/>
                      </a:endParaRPr>
                    </a:p>
                    <a:p>
                      <a:pPr algn="ctr">
                        <a:lnSpc>
                          <a:spcPct val="107000"/>
                        </a:lnSpc>
                        <a:spcAft>
                          <a:spcPts val="0"/>
                        </a:spcAft>
                      </a:pPr>
                      <a:endParaRPr lang="ru-RU" sz="1100" dirty="0">
                        <a:latin typeface="Calibri"/>
                        <a:ea typeface="Times New Roman"/>
                      </a:endParaRPr>
                    </a:p>
                  </a:txBody>
                  <a:tcPr marL="68580" marR="68580" marT="0" marB="0"/>
                </a:tc>
                <a:tc hMerge="1">
                  <a:txBody>
                    <a:bodyPr/>
                    <a:lstStyle/>
                    <a:p>
                      <a:pPr>
                        <a:lnSpc>
                          <a:spcPct val="107000"/>
                        </a:lnSpc>
                        <a:spcAft>
                          <a:spcPts val="0"/>
                        </a:spcAft>
                      </a:pPr>
                      <a:endParaRPr lang="ru-RU" sz="1100" dirty="0">
                        <a:latin typeface="Calibri"/>
                        <a:ea typeface="Times New Roman"/>
                      </a:endParaRPr>
                    </a:p>
                  </a:txBody>
                  <a:tcPr marL="68580" marR="68580" marT="0" marB="0"/>
                </a:tc>
                <a:tc hMerge="1">
                  <a:txBody>
                    <a:bodyPr/>
                    <a:lstStyle/>
                    <a:p>
                      <a:pPr algn="ctr">
                        <a:lnSpc>
                          <a:spcPct val="107000"/>
                        </a:lnSpc>
                        <a:spcAft>
                          <a:spcPts val="0"/>
                        </a:spcAft>
                      </a:pPr>
                      <a:endParaRPr lang="ru-RU" sz="1100" dirty="0">
                        <a:latin typeface="Calibri"/>
                        <a:ea typeface="Times New Roman"/>
                      </a:endParaRPr>
                    </a:p>
                  </a:txBody>
                  <a:tcPr marL="68580" marR="68580" marT="0" marB="0"/>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dirty="0" smtClean="0"/>
              <a:t>Общий рейтинг структурных подразделений при образовательных учреждениях по итогам НОКО-2022 в </a:t>
            </a:r>
            <a:r>
              <a:rPr lang="ru-RU" dirty="0" err="1" smtClean="0"/>
              <a:t>Гайнском</a:t>
            </a:r>
            <a:r>
              <a:rPr lang="ru-RU" dirty="0" smtClean="0"/>
              <a:t> муниципальном округе</a:t>
            </a:r>
            <a:endParaRPr lang="ru-RU" dirty="0"/>
          </a:p>
        </p:txBody>
      </p:sp>
      <p:graphicFrame>
        <p:nvGraphicFramePr>
          <p:cNvPr id="7" name="Содержимое 6"/>
          <p:cNvGraphicFramePr>
            <a:graphicFrameLocks noGrp="1"/>
          </p:cNvGraphicFramePr>
          <p:nvPr>
            <p:ph sz="quarter" idx="12"/>
          </p:nvPr>
        </p:nvGraphicFramePr>
        <p:xfrm>
          <a:off x="309522" y="1714488"/>
          <a:ext cx="11522076" cy="4459351"/>
        </p:xfrm>
        <a:graphic>
          <a:graphicData uri="http://schemas.openxmlformats.org/drawingml/2006/table">
            <a:tbl>
              <a:tblPr firstRow="1" bandRow="1">
                <a:tableStyleId>{5C22544A-7EE6-4342-B048-85BDC9FD1C3A}</a:tableStyleId>
              </a:tblPr>
              <a:tblGrid>
                <a:gridCol w="2880519"/>
                <a:gridCol w="2880519"/>
                <a:gridCol w="2880519"/>
                <a:gridCol w="2880519"/>
              </a:tblGrid>
              <a:tr h="370840">
                <a:tc>
                  <a:txBody>
                    <a:bodyPr/>
                    <a:lstStyle/>
                    <a:p>
                      <a:r>
                        <a:rPr lang="ru-RU" dirty="0" smtClean="0"/>
                        <a:t>Место в рейтинге в крае</a:t>
                      </a:r>
                      <a:endParaRPr lang="ru-RU" dirty="0"/>
                    </a:p>
                  </a:txBody>
                  <a:tcPr/>
                </a:tc>
                <a:tc>
                  <a:txBody>
                    <a:bodyPr/>
                    <a:lstStyle/>
                    <a:p>
                      <a:r>
                        <a:rPr lang="ru-RU" dirty="0" smtClean="0"/>
                        <a:t>Организация</a:t>
                      </a:r>
                      <a:endParaRPr lang="ru-RU" dirty="0"/>
                    </a:p>
                  </a:txBody>
                  <a:tcPr/>
                </a:tc>
                <a:tc>
                  <a:txBody>
                    <a:bodyPr/>
                    <a:lstStyle/>
                    <a:p>
                      <a:r>
                        <a:rPr lang="ru-RU" dirty="0" smtClean="0"/>
                        <a:t>Баллы </a:t>
                      </a:r>
                      <a:endParaRPr lang="ru-RU" dirty="0"/>
                    </a:p>
                  </a:txBody>
                  <a:tcPr/>
                </a:tc>
                <a:tc>
                  <a:txBody>
                    <a:bodyPr/>
                    <a:lstStyle/>
                    <a:p>
                      <a:r>
                        <a:rPr lang="ru-RU" dirty="0" smtClean="0"/>
                        <a:t>Место в рейтинге  в </a:t>
                      </a:r>
                      <a:r>
                        <a:rPr lang="ru-RU" dirty="0" err="1" smtClean="0"/>
                        <a:t>Гайнском</a:t>
                      </a:r>
                      <a:r>
                        <a:rPr lang="ru-RU" dirty="0" smtClean="0"/>
                        <a:t> округе </a:t>
                      </a:r>
                      <a:endParaRPr lang="ru-RU"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46</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Гайнская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nchor="b"/>
                </a:tc>
                <a:tc>
                  <a:txBody>
                    <a:bodyPr/>
                    <a:lstStyle/>
                    <a:p>
                      <a:r>
                        <a:rPr lang="ru-RU" dirty="0" smtClean="0"/>
                        <a:t>87,88</a:t>
                      </a:r>
                      <a:endParaRPr lang="ru-RU" dirty="0"/>
                    </a:p>
                  </a:txBody>
                  <a:tcPr/>
                </a:tc>
                <a:tc>
                  <a:txBody>
                    <a:bodyPr/>
                    <a:lstStyle/>
                    <a:p>
                      <a:pPr algn="ctr"/>
                      <a:r>
                        <a:rPr lang="en-US" b="1" dirty="0" smtClean="0"/>
                        <a:t>I</a:t>
                      </a:r>
                      <a:endParaRPr lang="ru-RU" b="1"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79</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Сергеевская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nchor="b"/>
                </a:tc>
                <a:tc>
                  <a:txBody>
                    <a:bodyPr/>
                    <a:lstStyle/>
                    <a:p>
                      <a:r>
                        <a:rPr lang="ru-RU" sz="1800" kern="1200" dirty="0" smtClean="0">
                          <a:solidFill>
                            <a:schemeClr val="dk1"/>
                          </a:solidFill>
                          <a:latin typeface="+mn-lt"/>
                          <a:ea typeface="+mn-ea"/>
                          <a:cs typeface="+mn-cs"/>
                        </a:rPr>
                        <a:t>86,46</a:t>
                      </a:r>
                      <a:endParaRPr lang="ru-RU" dirty="0"/>
                    </a:p>
                  </a:txBody>
                  <a:tcPr/>
                </a:tc>
                <a:tc>
                  <a:txBody>
                    <a:bodyPr/>
                    <a:lstStyle/>
                    <a:p>
                      <a:pPr algn="ctr"/>
                      <a:r>
                        <a:rPr lang="en-US" b="1" dirty="0" smtClean="0"/>
                        <a:t>II</a:t>
                      </a:r>
                      <a:endParaRPr lang="ru-RU" b="1"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130</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Усть-Черновская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nchor="b"/>
                </a:tc>
                <a:tc>
                  <a:txBody>
                    <a:bodyPr/>
                    <a:lstStyle/>
                    <a:p>
                      <a:r>
                        <a:rPr lang="ru-RU" sz="1800" kern="1200" dirty="0" smtClean="0">
                          <a:solidFill>
                            <a:schemeClr val="dk1"/>
                          </a:solidFill>
                          <a:latin typeface="+mn-lt"/>
                          <a:ea typeface="+mn-ea"/>
                          <a:cs typeface="+mn-cs"/>
                        </a:rPr>
                        <a:t>82,64</a:t>
                      </a:r>
                      <a:endParaRPr lang="ru-RU" dirty="0"/>
                    </a:p>
                  </a:txBody>
                  <a:tcPr/>
                </a:tc>
                <a:tc>
                  <a:txBody>
                    <a:bodyPr/>
                    <a:lstStyle/>
                    <a:p>
                      <a:pPr algn="ctr"/>
                      <a:r>
                        <a:rPr lang="en-US" b="1" dirty="0" smtClean="0"/>
                        <a:t>III</a:t>
                      </a:r>
                      <a:endParaRPr lang="ru-RU" b="1" dirty="0"/>
                    </a:p>
                  </a:txBody>
                  <a:tcPr/>
                </a:tc>
              </a:tr>
              <a:tr h="457901">
                <a:tc>
                  <a:txBody>
                    <a:bodyPr/>
                    <a:lstStyle/>
                    <a:p>
                      <a:pPr algn="ctr">
                        <a:lnSpc>
                          <a:spcPct val="107000"/>
                        </a:lnSpc>
                        <a:spcAft>
                          <a:spcPts val="0"/>
                        </a:spcAft>
                      </a:pPr>
                      <a:r>
                        <a:rPr lang="ru-RU" sz="1800" dirty="0">
                          <a:latin typeface="Times New Roman" pitchFamily="18" charset="0"/>
                          <a:cs typeface="Times New Roman" pitchFamily="18" charset="0"/>
                        </a:rPr>
                        <a:t>140</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Кебратская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82,08</a:t>
                      </a:r>
                    </a:p>
                    <a:p>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IV</a:t>
                      </a:r>
                      <a:endParaRPr lang="ru-RU" b="1" dirty="0" smtClean="0"/>
                    </a:p>
                    <a:p>
                      <a:pPr algn="ctr"/>
                      <a:endParaRPr lang="ru-RU" b="1"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143</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Лесокамочка</a:t>
                      </a:r>
                      <a:r>
                        <a:rPr lang="ru-RU" sz="1800" dirty="0">
                          <a:solidFill>
                            <a:srgbClr val="000000"/>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nchor="b"/>
                </a:tc>
                <a:tc>
                  <a:txBody>
                    <a:bodyPr/>
                    <a:lstStyle/>
                    <a:p>
                      <a:r>
                        <a:rPr lang="ru-RU" sz="1800" kern="1200" dirty="0" smtClean="0">
                          <a:solidFill>
                            <a:schemeClr val="dk1"/>
                          </a:solidFill>
                          <a:latin typeface="+mn-lt"/>
                          <a:ea typeface="+mn-ea"/>
                          <a:cs typeface="+mn-cs"/>
                        </a:rPr>
                        <a:t>81,9</a:t>
                      </a:r>
                      <a:endParaRPr lang="ru-RU" dirty="0"/>
                    </a:p>
                  </a:txBody>
                  <a:tcPr/>
                </a:tc>
                <a:tc>
                  <a:txBody>
                    <a:bodyPr/>
                    <a:lstStyle/>
                    <a:p>
                      <a:pPr algn="ctr"/>
                      <a:r>
                        <a:rPr lang="en-US" b="1" dirty="0" smtClean="0"/>
                        <a:t>V</a:t>
                      </a:r>
                      <a:endParaRPr lang="ru-RU" b="1" dirty="0"/>
                    </a:p>
                  </a:txBody>
                  <a:tcPr/>
                </a:tc>
              </a:tr>
              <a:tr h="370840">
                <a:tc>
                  <a:txBody>
                    <a:bodyPr/>
                    <a:lstStyle/>
                    <a:p>
                      <a:pPr algn="ctr">
                        <a:lnSpc>
                          <a:spcPct val="107000"/>
                        </a:lnSpc>
                        <a:spcAft>
                          <a:spcPts val="0"/>
                        </a:spcAft>
                      </a:pPr>
                      <a:r>
                        <a:rPr lang="ru-RU" sz="1800" dirty="0">
                          <a:solidFill>
                            <a:srgbClr val="000000"/>
                          </a:solidFill>
                          <a:latin typeface="Times New Roman" pitchFamily="18" charset="0"/>
                          <a:cs typeface="Times New Roman" pitchFamily="18" charset="0"/>
                        </a:rPr>
                        <a:t>225</a:t>
                      </a:r>
                      <a:endParaRPr lang="ru-RU" sz="1800" dirty="0">
                        <a:latin typeface="Times New Roman" pitchFamily="18" charset="0"/>
                        <a:cs typeface="Times New Roman" pitchFamily="18" charset="0"/>
                      </a:endParaRPr>
                    </a:p>
                  </a:txBody>
                  <a:tcPr marL="68580" marR="68580" marT="0" marB="0" anchor="ctr"/>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Онылская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nchor="b"/>
                </a:tc>
                <a:tc>
                  <a:txBody>
                    <a:bodyPr/>
                    <a:lstStyle/>
                    <a:p>
                      <a:r>
                        <a:rPr lang="ru-RU" sz="1800" kern="1200" dirty="0" smtClean="0">
                          <a:solidFill>
                            <a:schemeClr val="dk1"/>
                          </a:solidFill>
                          <a:latin typeface="+mn-lt"/>
                          <a:ea typeface="+mn-ea"/>
                          <a:cs typeface="+mn-cs"/>
                        </a:rPr>
                        <a:t>75,14</a:t>
                      </a:r>
                      <a:endParaRPr lang="ru-RU" dirty="0"/>
                    </a:p>
                  </a:txBody>
                  <a:tcPr/>
                </a:tc>
                <a:tc>
                  <a:txBody>
                    <a:bodyPr/>
                    <a:lstStyle/>
                    <a:p>
                      <a:pPr algn="ctr"/>
                      <a:r>
                        <a:rPr lang="en-US" b="1" dirty="0" smtClean="0"/>
                        <a:t>VI</a:t>
                      </a:r>
                      <a:endParaRPr lang="ru-RU" b="1" dirty="0"/>
                    </a:p>
                  </a:txBody>
                  <a:tcPr/>
                </a:tc>
              </a:tr>
              <a:tr h="370840">
                <a:tc>
                  <a:txBody>
                    <a:bodyPr/>
                    <a:lstStyle/>
                    <a:p>
                      <a:pPr algn="ctr">
                        <a:lnSpc>
                          <a:spcPct val="107000"/>
                        </a:lnSpc>
                        <a:spcAft>
                          <a:spcPts val="0"/>
                        </a:spcAft>
                      </a:pPr>
                      <a:r>
                        <a:rPr lang="ru-RU" sz="1800" dirty="0">
                          <a:solidFill>
                            <a:srgbClr val="000000"/>
                          </a:solidFill>
                          <a:latin typeface="Times New Roman" pitchFamily="18" charset="0"/>
                          <a:cs typeface="Times New Roman" pitchFamily="18" charset="0"/>
                        </a:rPr>
                        <a:t>256</a:t>
                      </a:r>
                      <a:endParaRPr lang="ru-RU" sz="1800" dirty="0">
                        <a:latin typeface="Times New Roman" pitchFamily="18" charset="0"/>
                        <a:cs typeface="Times New Roman" pitchFamily="18" charset="0"/>
                      </a:endParaRPr>
                    </a:p>
                  </a:txBody>
                  <a:tcPr marL="68580" marR="68580" marT="0" marB="0" anchor="ctr"/>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Верхнестарицкая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nchor="b"/>
                </a:tc>
                <a:tc>
                  <a:txBody>
                    <a:bodyPr/>
                    <a:lstStyle/>
                    <a:p>
                      <a:r>
                        <a:rPr lang="ru-RU" sz="1800" kern="1200" dirty="0" smtClean="0">
                          <a:solidFill>
                            <a:schemeClr val="dk1"/>
                          </a:solidFill>
                          <a:latin typeface="+mn-lt"/>
                          <a:ea typeface="+mn-ea"/>
                          <a:cs typeface="+mn-cs"/>
                        </a:rPr>
                        <a:t>67,56</a:t>
                      </a:r>
                      <a:endParaRPr lang="ru-RU" dirty="0"/>
                    </a:p>
                  </a:txBody>
                  <a:tcPr/>
                </a:tc>
                <a:tc>
                  <a:txBody>
                    <a:bodyPr/>
                    <a:lstStyle/>
                    <a:p>
                      <a:pPr algn="ctr"/>
                      <a:r>
                        <a:rPr lang="en-US" b="1" dirty="0" smtClean="0"/>
                        <a:t>VII</a:t>
                      </a:r>
                      <a:endParaRPr lang="ru-RU" b="1" dirty="0"/>
                    </a:p>
                  </a:txBody>
                  <a:tcPr/>
                </a:tc>
              </a:tr>
              <a:tr h="370840">
                <a:tc gridSpan="4">
                  <a:txBody>
                    <a:bodyPr/>
                    <a:lstStyle/>
                    <a:p>
                      <a:pPr algn="just">
                        <a:lnSpc>
                          <a:spcPct val="107000"/>
                        </a:lnSpc>
                        <a:spcAft>
                          <a:spcPts val="0"/>
                        </a:spcAft>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96,7,</a:t>
                      </a:r>
                      <a:r>
                        <a:rPr lang="ru-RU" sz="3200" baseline="0" dirty="0" smtClean="0">
                          <a:latin typeface="Times New Roman" pitchFamily="18" charset="0"/>
                          <a:cs typeface="Times New Roman" pitchFamily="18" charset="0"/>
                        </a:rPr>
                        <a:t> наименьший – </a:t>
                      </a:r>
                      <a:r>
                        <a:rPr lang="ru-RU" sz="3200" b="1" baseline="0" dirty="0" smtClean="0">
                          <a:latin typeface="Times New Roman" pitchFamily="18" charset="0"/>
                          <a:cs typeface="Times New Roman" pitchFamily="18" charset="0"/>
                        </a:rPr>
                        <a:t>56,08</a:t>
                      </a:r>
                      <a:endParaRPr lang="ru-RU" sz="3200" b="1" dirty="0">
                        <a:latin typeface="Times New Roman" pitchFamily="18" charset="0"/>
                        <a:cs typeface="Times New Roman" pitchFamily="18" charset="0"/>
                      </a:endParaRPr>
                    </a:p>
                  </a:txBody>
                  <a:tcPr marL="68580" marR="68580" marT="0" marB="0"/>
                </a:tc>
                <a:tc hMerge="1">
                  <a:txBody>
                    <a:bodyPr/>
                    <a:lstStyle/>
                    <a:p>
                      <a:pPr>
                        <a:lnSpc>
                          <a:spcPct val="107000"/>
                        </a:lnSpc>
                        <a:spcAft>
                          <a:spcPts val="0"/>
                        </a:spcAft>
                      </a:pPr>
                      <a:endParaRPr lang="ru-RU" sz="1100" dirty="0">
                        <a:latin typeface="Calibri"/>
                      </a:endParaRPr>
                    </a:p>
                  </a:txBody>
                  <a:tcPr marL="68580" marR="68580" marT="0" marB="0" anchor="b"/>
                </a:tc>
                <a:tc hMerge="1">
                  <a:txBody>
                    <a:bodyPr/>
                    <a:lstStyle/>
                    <a:p>
                      <a:endParaRPr lang="ru-RU" dirty="0"/>
                    </a:p>
                  </a:txBody>
                  <a:tcPr/>
                </a:tc>
                <a:tc hMerge="1">
                  <a:txBody>
                    <a:bodyPr/>
                    <a:lstStyle/>
                    <a:p>
                      <a:endParaRPr lang="ru-RU" dirty="0"/>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 xmlns:a16="http://schemas.microsoft.com/office/drawing/2014/main" id="{DC860888-2791-4E56-91E7-B8AF8BF69284}"/>
              </a:ext>
            </a:extLst>
          </p:cNvPr>
          <p:cNvGraphicFramePr/>
          <p:nvPr>
            <p:extLst>
              <p:ext uri="{D42A27DB-BD31-4B8C-83A1-F6EECF244321}">
                <p14:modId xmlns="" xmlns:p14="http://schemas.microsoft.com/office/powerpoint/2010/main" val="1435009743"/>
              </p:ext>
            </p:extLst>
          </p:nvPr>
        </p:nvGraphicFramePr>
        <p:xfrm>
          <a:off x="438955" y="980728"/>
          <a:ext cx="1131409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 xmlns:a16="http://schemas.microsoft.com/office/drawing/2014/main" id="{32699D03-2835-4457-8155-0541C7C1D2B0}"/>
              </a:ext>
            </a:extLst>
          </p:cNvPr>
          <p:cNvSpPr txBox="1"/>
          <p:nvPr/>
        </p:nvSpPr>
        <p:spPr>
          <a:xfrm>
            <a:off x="3048000" y="275378"/>
            <a:ext cx="6096000" cy="392159"/>
          </a:xfrm>
          <a:prstGeom prst="rect">
            <a:avLst/>
          </a:prstGeom>
          <a:noFill/>
        </p:spPr>
        <p:txBody>
          <a:bodyPr wrap="square">
            <a:spAutoFit/>
          </a:bodyPr>
          <a:lstStyle/>
          <a:p>
            <a:pPr algn="ctr">
              <a:lnSpc>
                <a:spcPct val="115000"/>
              </a:lnSpc>
              <a:spcAft>
                <a:spcPts val="0"/>
              </a:spcAft>
            </a:pPr>
            <a:r>
              <a:rPr lang="ru-R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ТОП-15 ДОУ по итогам НОКО-2022 (юридические лица)</a:t>
            </a:r>
            <a:endParaRPr lang="ru-RU" dirty="0">
              <a:effectLst/>
            </a:endParaRPr>
          </a:p>
        </p:txBody>
      </p:sp>
      <p:sp>
        <p:nvSpPr>
          <p:cNvPr id="15" name="Текст 14">
            <a:extLst>
              <a:ext uri="{FF2B5EF4-FFF2-40B4-BE49-F238E27FC236}">
                <a16:creationId xmlns="" xmlns:a16="http://schemas.microsoft.com/office/drawing/2014/main" id="{EEF9EBC4-8AE0-432E-A5D2-B35D9922A0E1}"/>
              </a:ext>
            </a:extLst>
          </p:cNvPr>
          <p:cNvSpPr>
            <a:spLocks noGrp="1"/>
          </p:cNvSpPr>
          <p:nvPr>
            <p:ph type="body" sz="quarter" idx="10"/>
          </p:nvPr>
        </p:nvSpPr>
        <p:spPr/>
        <p:txBody>
          <a:bodyPr/>
          <a:lstStyle/>
          <a:p>
            <a:endParaRPr lang="ru-RU"/>
          </a:p>
        </p:txBody>
      </p:sp>
      <p:sp>
        <p:nvSpPr>
          <p:cNvPr id="19" name="Текст 18">
            <a:extLst>
              <a:ext uri="{FF2B5EF4-FFF2-40B4-BE49-F238E27FC236}">
                <a16:creationId xmlns="" xmlns:a16="http://schemas.microsoft.com/office/drawing/2014/main" id="{A2FAFE5F-FC7A-4E5D-A11D-7DD8D959B020}"/>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Tree>
    <p:extLst>
      <p:ext uri="{BB962C8B-B14F-4D97-AF65-F5344CB8AC3E}">
        <p14:creationId xmlns="" xmlns:p14="http://schemas.microsoft.com/office/powerpoint/2010/main" val="462942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DD139E-5DA2-4369-AA92-12F33C4D4285}"/>
              </a:ext>
            </a:extLst>
          </p:cNvPr>
          <p:cNvSpPr txBox="1"/>
          <p:nvPr/>
        </p:nvSpPr>
        <p:spPr>
          <a:xfrm>
            <a:off x="834998" y="223627"/>
            <a:ext cx="10522002" cy="392159"/>
          </a:xfrm>
          <a:prstGeom prst="rect">
            <a:avLst/>
          </a:prstGeom>
          <a:noFill/>
        </p:spPr>
        <p:txBody>
          <a:bodyPr wrap="square">
            <a:spAutoFit/>
          </a:bodyPr>
          <a:lstStyle/>
          <a:p>
            <a:pPr algn="ctr">
              <a:lnSpc>
                <a:spcPct val="115000"/>
              </a:lnSpc>
              <a:spcAft>
                <a:spcPts val="0"/>
              </a:spcAft>
            </a:pPr>
            <a:r>
              <a:rPr lang="ru-R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ДОУ, набравших наименьшее количество баллов по итогам НОКО-2022 (юридические лица)</a:t>
            </a:r>
            <a:endParaRPr lang="ru-RU" dirty="0">
              <a:effectLst/>
            </a:endParaRPr>
          </a:p>
        </p:txBody>
      </p:sp>
      <p:graphicFrame>
        <p:nvGraphicFramePr>
          <p:cNvPr id="4" name="Диаграмма 3">
            <a:extLst>
              <a:ext uri="{FF2B5EF4-FFF2-40B4-BE49-F238E27FC236}">
                <a16:creationId xmlns="" xmlns:a16="http://schemas.microsoft.com/office/drawing/2014/main" id="{A05A0B55-60C8-404E-8271-DB60222174B6}"/>
              </a:ext>
            </a:extLst>
          </p:cNvPr>
          <p:cNvGraphicFramePr/>
          <p:nvPr>
            <p:extLst>
              <p:ext uri="{D42A27DB-BD31-4B8C-83A1-F6EECF244321}">
                <p14:modId xmlns="" xmlns:p14="http://schemas.microsoft.com/office/powerpoint/2010/main" val="46776367"/>
              </p:ext>
            </p:extLst>
          </p:nvPr>
        </p:nvGraphicFramePr>
        <p:xfrm>
          <a:off x="191344" y="1109701"/>
          <a:ext cx="1188132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Текст 4">
            <a:extLst>
              <a:ext uri="{FF2B5EF4-FFF2-40B4-BE49-F238E27FC236}">
                <a16:creationId xmlns="" xmlns:a16="http://schemas.microsoft.com/office/drawing/2014/main" id="{7A954529-DC0A-40DA-9C10-57F14263BAE9}"/>
              </a:ext>
            </a:extLst>
          </p:cNvPr>
          <p:cNvSpPr>
            <a:spLocks noGrp="1"/>
          </p:cNvSpPr>
          <p:nvPr>
            <p:ph type="body" sz="quarter" idx="10"/>
          </p:nvPr>
        </p:nvSpPr>
        <p:spPr/>
        <p:txBody>
          <a:bodyPr/>
          <a:lstStyle/>
          <a:p>
            <a:endParaRPr lang="ru-RU"/>
          </a:p>
        </p:txBody>
      </p:sp>
      <p:sp>
        <p:nvSpPr>
          <p:cNvPr id="9" name="Текст 8">
            <a:extLst>
              <a:ext uri="{FF2B5EF4-FFF2-40B4-BE49-F238E27FC236}">
                <a16:creationId xmlns="" xmlns:a16="http://schemas.microsoft.com/office/drawing/2014/main" id="{BFEC9833-E2AE-49AA-9BBA-4BE6E58A69EB}"/>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Tree>
    <p:extLst>
      <p:ext uri="{BB962C8B-B14F-4D97-AF65-F5344CB8AC3E}">
        <p14:creationId xmlns="" xmlns:p14="http://schemas.microsoft.com/office/powerpoint/2010/main" val="212359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2"/>
          </p:nvPr>
        </p:nvSpPr>
        <p:spPr>
          <a:xfrm>
            <a:off x="767874" y="1382517"/>
            <a:ext cx="10656251" cy="4536504"/>
          </a:xfrm>
        </p:spPr>
        <p:txBody>
          <a:bodyPr/>
          <a:lstStyle/>
          <a:p>
            <a:pPr algn="just"/>
            <a:r>
              <a:rPr lang="ru-RU" sz="2400" dirty="0"/>
              <a:t>Приказ МОН </a:t>
            </a:r>
            <a:r>
              <a:rPr lang="ru-RU" sz="2400" dirty="0" err="1"/>
              <a:t>Пк</a:t>
            </a:r>
            <a:r>
              <a:rPr lang="ru-RU" sz="2400" dirty="0"/>
              <a:t> от 22 сентября 2022г. № 26-01-06-900 </a:t>
            </a:r>
          </a:p>
          <a:p>
            <a:pPr algn="just"/>
            <a:r>
              <a:rPr lang="ru-RU" sz="2400" dirty="0"/>
              <a:t>«</a:t>
            </a:r>
            <a:r>
              <a:rPr lang="ru-RU" sz="2400" b="1" dirty="0"/>
              <a:t>О проведении независимой оценки качества условий</a:t>
            </a:r>
            <a:r>
              <a:rPr lang="ru-RU" sz="2400" dirty="0"/>
              <a:t> </a:t>
            </a:r>
            <a:r>
              <a:rPr lang="ru-RU" sz="2400" b="1" dirty="0"/>
              <a:t>осуществления образовательной деятельности организациями, осуществляющими образовательную деятельность на территории Пермского края в 2022 году» </a:t>
            </a:r>
            <a:endParaRPr lang="ru-RU" sz="2400" dirty="0"/>
          </a:p>
          <a:p>
            <a:pPr algn="just"/>
            <a:endParaRPr lang="ru-RU" sz="2400" dirty="0"/>
          </a:p>
          <a:p>
            <a:pPr algn="just"/>
            <a:r>
              <a:rPr lang="ru-RU" sz="2400" dirty="0"/>
              <a:t>с 26 сентября по 24 октября 2022 года</a:t>
            </a:r>
          </a:p>
          <a:p>
            <a:pPr algn="just"/>
            <a:r>
              <a:rPr lang="ru-RU" sz="2400" dirty="0"/>
              <a:t>Всего 481 организация:</a:t>
            </a:r>
          </a:p>
          <a:p>
            <a:pPr algn="just"/>
            <a:r>
              <a:rPr lang="ru-RU" sz="2400" dirty="0"/>
              <a:t>            юридические лица – 213</a:t>
            </a:r>
          </a:p>
          <a:p>
            <a:pPr algn="just"/>
            <a:r>
              <a:rPr lang="ru-RU" sz="2400" dirty="0"/>
              <a:t>            структурные подразделения ОО – 268</a:t>
            </a:r>
          </a:p>
          <a:p>
            <a:pPr algn="just"/>
            <a:r>
              <a:rPr lang="ru-RU" sz="2400" dirty="0"/>
              <a:t>Анкетирование – 58 328 респондентов (49,8%)</a:t>
            </a:r>
          </a:p>
        </p:txBody>
      </p:sp>
      <p:sp>
        <p:nvSpPr>
          <p:cNvPr id="14" name="Текст 13">
            <a:extLst>
              <a:ext uri="{FF2B5EF4-FFF2-40B4-BE49-F238E27FC236}">
                <a16:creationId xmlns="" xmlns:a16="http://schemas.microsoft.com/office/drawing/2014/main" id="{4A17D6BA-482A-4F84-8D64-C5FCAA7EDF60}"/>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17" name="Текст 2">
            <a:extLst>
              <a:ext uri="{FF2B5EF4-FFF2-40B4-BE49-F238E27FC236}">
                <a16:creationId xmlns="" xmlns:a16="http://schemas.microsoft.com/office/drawing/2014/main" id="{3B344264-93BE-401E-AF76-9ED464795308}"/>
              </a:ext>
            </a:extLst>
          </p:cNvPr>
          <p:cNvSpPr>
            <a:spLocks noGrp="1"/>
          </p:cNvSpPr>
          <p:nvPr>
            <p:ph type="body" sz="quarter" idx="11"/>
          </p:nvPr>
        </p:nvSpPr>
        <p:spPr>
          <a:xfrm>
            <a:off x="334963" y="49213"/>
            <a:ext cx="11522075" cy="715962"/>
          </a:xfrm>
        </p:spPr>
        <p:txBody>
          <a:bodyPr>
            <a:normAutofit/>
          </a:bodyPr>
          <a:lstStyle/>
          <a:p>
            <a:pPr algn="ctr"/>
            <a:r>
              <a:rPr lang="ru-RU" sz="2800" b="1" dirty="0"/>
              <a:t>НОКО 2022 год</a:t>
            </a:r>
          </a:p>
        </p:txBody>
      </p:sp>
      <p:sp>
        <p:nvSpPr>
          <p:cNvPr id="16" name="Текст 15">
            <a:extLst>
              <a:ext uri="{FF2B5EF4-FFF2-40B4-BE49-F238E27FC236}">
                <a16:creationId xmlns="" xmlns:a16="http://schemas.microsoft.com/office/drawing/2014/main" id="{3F2A3587-5ED1-4C89-BF38-FF45FD16AE3E}"/>
              </a:ext>
            </a:extLst>
          </p:cNvPr>
          <p:cNvSpPr>
            <a:spLocks noGrp="1"/>
          </p:cNvSpPr>
          <p:nvPr>
            <p:ph type="body" sz="quarter" idx="10"/>
          </p:nvPr>
        </p:nvSpPr>
        <p:spPr>
          <a:xfrm>
            <a:off x="614558" y="6483440"/>
            <a:ext cx="2520950" cy="338137"/>
          </a:xfrm>
        </p:spPr>
        <p:txBody>
          <a:bodyPr/>
          <a:lstStyle/>
          <a:p>
            <a:endParaRPr lang="ru-RU" dirty="0"/>
          </a:p>
        </p:txBody>
      </p:sp>
    </p:spTree>
    <p:extLst>
      <p:ext uri="{BB962C8B-B14F-4D97-AF65-F5344CB8AC3E}">
        <p14:creationId xmlns="" xmlns:p14="http://schemas.microsoft.com/office/powerpoint/2010/main" val="66331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a:extLst>
              <a:ext uri="{FF2B5EF4-FFF2-40B4-BE49-F238E27FC236}">
                <a16:creationId xmlns="" xmlns:a16="http://schemas.microsoft.com/office/drawing/2014/main" id="{B2E5C1D6-BAF6-45D7-8DA9-A3FAD6289249}"/>
              </a:ext>
            </a:extLst>
          </p:cNvPr>
          <p:cNvSpPr>
            <a:spLocks noGrp="1"/>
          </p:cNvSpPr>
          <p:nvPr>
            <p:ph type="body" sz="quarter" idx="11"/>
          </p:nvPr>
        </p:nvSpPr>
        <p:spPr>
          <a:xfrm>
            <a:off x="335360" y="25420"/>
            <a:ext cx="11521280" cy="715962"/>
          </a:xfrm>
        </p:spPr>
        <p:txBody>
          <a:bodyPr>
            <a:normAutofit/>
          </a:bodyPr>
          <a:lstStyle/>
          <a:p>
            <a:pPr algn="ctr"/>
            <a:r>
              <a:rPr lang="ru-RU" sz="2800" b="1" dirty="0"/>
              <a:t>Анкетирование родителей (законных представителей)</a:t>
            </a:r>
          </a:p>
        </p:txBody>
      </p:sp>
      <p:sp>
        <p:nvSpPr>
          <p:cNvPr id="4" name="Объект 3"/>
          <p:cNvSpPr>
            <a:spLocks noGrp="1"/>
          </p:cNvSpPr>
          <p:nvPr>
            <p:ph sz="quarter" idx="12"/>
          </p:nvPr>
        </p:nvSpPr>
        <p:spPr>
          <a:xfrm>
            <a:off x="335360" y="1484784"/>
            <a:ext cx="11521280" cy="4536504"/>
          </a:xfrm>
        </p:spPr>
        <p:txBody>
          <a:bodyPr/>
          <a:lstStyle/>
          <a:p>
            <a:r>
              <a:rPr lang="ru-RU" sz="2400" dirty="0"/>
              <a:t>Всего 58 328 анкет</a:t>
            </a:r>
          </a:p>
          <a:p>
            <a:r>
              <a:rPr lang="ru-RU" sz="2400" dirty="0"/>
              <a:t>6415 анкет </a:t>
            </a:r>
            <a:r>
              <a:rPr lang="ru-RU" sz="2400" dirty="0">
                <a:solidFill>
                  <a:srgbClr val="000000"/>
                </a:solidFill>
              </a:rPr>
              <a:t>с </a:t>
            </a:r>
            <a:r>
              <a:rPr lang="ru-RU" sz="2400" dirty="0"/>
              <a:t>замечаниями, предложениями, жалобами</a:t>
            </a:r>
          </a:p>
          <a:p>
            <a:r>
              <a:rPr lang="ru-RU" sz="2400" dirty="0"/>
              <a:t>Из них 4 610 анкет содержательного характера</a:t>
            </a:r>
          </a:p>
          <a:p>
            <a:r>
              <a:rPr lang="ru-RU" sz="2400" dirty="0"/>
              <a:t>Остальные – эмоциональные, или «+» ,  «нет замечаний»</a:t>
            </a:r>
          </a:p>
          <a:p>
            <a:pPr marL="342900" indent="-342900">
              <a:buFont typeface="Arial" panose="020B0604020202020204" pitchFamily="34" charset="0"/>
              <a:buChar char="•"/>
            </a:pPr>
            <a:r>
              <a:rPr lang="ru-RU" sz="2400" dirty="0"/>
              <a:t> </a:t>
            </a:r>
            <a:r>
              <a:rPr lang="ru-RU" sz="2400" b="1" dirty="0"/>
              <a:t>Хозяйственно-бытовые </a:t>
            </a:r>
            <a:r>
              <a:rPr lang="ru-RU" sz="2400" dirty="0"/>
              <a:t>(прогулочные участки, веранды, асфальт и т.д.)</a:t>
            </a:r>
          </a:p>
          <a:p>
            <a:pPr marL="342900" indent="-342900">
              <a:buFont typeface="Arial" panose="020B0604020202020204" pitchFamily="34" charset="0"/>
              <a:buChar char="•"/>
            </a:pPr>
            <a:r>
              <a:rPr lang="ru-RU" sz="2400" b="1" dirty="0"/>
              <a:t>Образовательные (</a:t>
            </a:r>
            <a:r>
              <a:rPr lang="ru-RU" sz="2400" dirty="0"/>
              <a:t>услуги, в том числе платные, занятия психолога, логопеда</a:t>
            </a:r>
            <a:r>
              <a:rPr lang="ru-RU" sz="2400" b="1" dirty="0"/>
              <a:t>)</a:t>
            </a:r>
          </a:p>
          <a:p>
            <a:pPr marL="342900" indent="-342900">
              <a:buFont typeface="Arial" panose="020B0604020202020204" pitchFamily="34" charset="0"/>
              <a:buChar char="•"/>
            </a:pPr>
            <a:r>
              <a:rPr lang="ru-RU" sz="2400" b="1" dirty="0"/>
              <a:t>Кадровые (</a:t>
            </a:r>
            <a:r>
              <a:rPr lang="ru-RU" sz="2400" dirty="0"/>
              <a:t>нехватка педагогов</a:t>
            </a:r>
            <a:r>
              <a:rPr lang="ru-RU" sz="2400" b="1" dirty="0"/>
              <a:t>)</a:t>
            </a:r>
          </a:p>
          <a:p>
            <a:pPr marL="342900" indent="-342900">
              <a:buFont typeface="Arial" panose="020B0604020202020204" pitchFamily="34" charset="0"/>
              <a:buChar char="•"/>
            </a:pPr>
            <a:r>
              <a:rPr lang="ru-RU" sz="2400" b="1" dirty="0"/>
              <a:t>График работы ДОУ</a:t>
            </a:r>
          </a:p>
          <a:p>
            <a:pPr marL="342900" indent="-342900">
              <a:buFont typeface="Arial" panose="020B0604020202020204" pitchFamily="34" charset="0"/>
              <a:buChar char="•"/>
            </a:pPr>
            <a:r>
              <a:rPr lang="ru-RU" sz="2400" b="1" dirty="0"/>
              <a:t>Финансирование (</a:t>
            </a:r>
            <a:r>
              <a:rPr lang="ru-RU" sz="2400" dirty="0"/>
              <a:t>покупка бытового оборудования, зарплата и т.д.</a:t>
            </a:r>
            <a:r>
              <a:rPr lang="ru-RU" sz="2400" b="1" dirty="0"/>
              <a:t>)</a:t>
            </a:r>
            <a:endParaRPr lang="ru-RU" sz="2400" dirty="0"/>
          </a:p>
        </p:txBody>
      </p:sp>
      <p:sp>
        <p:nvSpPr>
          <p:cNvPr id="9" name="Текст 8">
            <a:extLst>
              <a:ext uri="{FF2B5EF4-FFF2-40B4-BE49-F238E27FC236}">
                <a16:creationId xmlns="" xmlns:a16="http://schemas.microsoft.com/office/drawing/2014/main" id="{7E25DC8C-4DBD-4441-8F8E-4040061F4282}"/>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11" name="Текст 10">
            <a:extLst>
              <a:ext uri="{FF2B5EF4-FFF2-40B4-BE49-F238E27FC236}">
                <a16:creationId xmlns="" xmlns:a16="http://schemas.microsoft.com/office/drawing/2014/main" id="{D1925CF3-D185-45B5-991E-4BDE910D9168}"/>
              </a:ext>
            </a:extLst>
          </p:cNvPr>
          <p:cNvSpPr>
            <a:spLocks noGrp="1"/>
          </p:cNvSpPr>
          <p:nvPr>
            <p:ph type="body" sz="quarter" idx="10"/>
          </p:nvPr>
        </p:nvSpPr>
        <p:spPr/>
        <p:txBody>
          <a:bodyPr/>
          <a:lstStyle/>
          <a:p>
            <a:endParaRPr lang="ru-RU" dirty="0"/>
          </a:p>
        </p:txBody>
      </p:sp>
    </p:spTree>
    <p:extLst>
      <p:ext uri="{BB962C8B-B14F-4D97-AF65-F5344CB8AC3E}">
        <p14:creationId xmlns="" xmlns:p14="http://schemas.microsoft.com/office/powerpoint/2010/main" val="2591361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Текст 21">
            <a:extLst>
              <a:ext uri="{FF2B5EF4-FFF2-40B4-BE49-F238E27FC236}">
                <a16:creationId xmlns="" xmlns:a16="http://schemas.microsoft.com/office/drawing/2014/main" id="{A793C8AA-3739-4357-9C5E-BF923BF16178}"/>
              </a:ext>
            </a:extLst>
          </p:cNvPr>
          <p:cNvSpPr>
            <a:spLocks noGrp="1"/>
          </p:cNvSpPr>
          <p:nvPr>
            <p:ph type="body" sz="quarter" idx="10"/>
          </p:nvPr>
        </p:nvSpPr>
        <p:spPr/>
        <p:txBody>
          <a:bodyPr/>
          <a:lstStyle/>
          <a:p>
            <a:endParaRPr lang="ru-RU" dirty="0"/>
          </a:p>
        </p:txBody>
      </p:sp>
      <p:sp>
        <p:nvSpPr>
          <p:cNvPr id="3" name="Текст 2">
            <a:extLst>
              <a:ext uri="{FF2B5EF4-FFF2-40B4-BE49-F238E27FC236}">
                <a16:creationId xmlns="" xmlns:a16="http://schemas.microsoft.com/office/drawing/2014/main" id="{220C4FF7-1E37-42D5-B721-074E1AAE68BD}"/>
              </a:ext>
            </a:extLst>
          </p:cNvPr>
          <p:cNvSpPr>
            <a:spLocks noGrp="1"/>
          </p:cNvSpPr>
          <p:nvPr>
            <p:ph type="body" sz="quarter" idx="11"/>
          </p:nvPr>
        </p:nvSpPr>
        <p:spPr>
          <a:xfrm>
            <a:off x="335360" y="77251"/>
            <a:ext cx="11521280" cy="715962"/>
          </a:xfrm>
        </p:spPr>
        <p:txBody>
          <a:bodyPr>
            <a:noAutofit/>
          </a:bodyPr>
          <a:lstStyle/>
          <a:p>
            <a:pPr algn="ctr"/>
            <a:r>
              <a:rPr lang="ru-RU" sz="2800" dirty="0"/>
              <a:t>План проведения независимой оценки качества условий образовательной деятельности</a:t>
            </a:r>
          </a:p>
        </p:txBody>
      </p:sp>
      <p:sp>
        <p:nvSpPr>
          <p:cNvPr id="26" name="Текст 5">
            <a:extLst>
              <a:ext uri="{FF2B5EF4-FFF2-40B4-BE49-F238E27FC236}">
                <a16:creationId xmlns="" xmlns:a16="http://schemas.microsoft.com/office/drawing/2014/main" id="{6EB89EE1-208B-4F09-88E0-3289800E4D5C}"/>
              </a:ext>
            </a:extLst>
          </p:cNvPr>
          <p:cNvSpPr>
            <a:spLocks noGrp="1"/>
          </p:cNvSpPr>
          <p:nvPr>
            <p:ph type="body" sz="quarter" idx="14"/>
          </p:nvPr>
        </p:nvSpPr>
        <p:spPr>
          <a:xfrm>
            <a:off x="3254906" y="6421982"/>
            <a:ext cx="8097677" cy="43601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graphicFrame>
        <p:nvGraphicFramePr>
          <p:cNvPr id="7" name="Схема 6">
            <a:extLst>
              <a:ext uri="{FF2B5EF4-FFF2-40B4-BE49-F238E27FC236}">
                <a16:creationId xmlns="" xmlns:a16="http://schemas.microsoft.com/office/drawing/2014/main" id="{F7302DA9-278B-E7DB-C3AB-594D567DDE80}"/>
              </a:ext>
            </a:extLst>
          </p:cNvPr>
          <p:cNvGraphicFramePr/>
          <p:nvPr>
            <p:extLst>
              <p:ext uri="{D42A27DB-BD31-4B8C-83A1-F6EECF244321}">
                <p14:modId xmlns="" xmlns:p14="http://schemas.microsoft.com/office/powerpoint/2010/main" val="3111338709"/>
              </p:ext>
            </p:extLst>
          </p:nvPr>
        </p:nvGraphicFramePr>
        <p:xfrm>
          <a:off x="503546" y="1268760"/>
          <a:ext cx="10633013"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descr="Маркеры-галочки">
            <a:extLst>
              <a:ext uri="{FF2B5EF4-FFF2-40B4-BE49-F238E27FC236}">
                <a16:creationId xmlns="" xmlns:a16="http://schemas.microsoft.com/office/drawing/2014/main" id="{4B1E998E-1305-468E-B9AE-37525A70A96A}"/>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10222159" y="1083637"/>
            <a:ext cx="914400" cy="914400"/>
          </a:xfrm>
          <a:prstGeom prst="rect">
            <a:avLst/>
          </a:prstGeom>
          <a:ln>
            <a:noFill/>
          </a:ln>
          <a:effectLst>
            <a:outerShdw blurRad="107950" dist="12700" dir="5400000" algn="ctr">
              <a:srgbClr val="000000"/>
            </a:outerShdw>
          </a:effectLst>
        </p:spPr>
      </p:pic>
      <p:pic>
        <p:nvPicPr>
          <p:cNvPr id="10" name="Рисунок 9" descr="Маркеры-галочки">
            <a:extLst>
              <a:ext uri="{FF2B5EF4-FFF2-40B4-BE49-F238E27FC236}">
                <a16:creationId xmlns="" xmlns:a16="http://schemas.microsoft.com/office/drawing/2014/main" id="{B25226EF-605A-4646-8C24-A73FFE53DE39}"/>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10200339" y="2442398"/>
            <a:ext cx="914400" cy="914400"/>
          </a:xfrm>
          <a:prstGeom prst="rect">
            <a:avLst/>
          </a:prstGeom>
          <a:ln>
            <a:noFill/>
          </a:ln>
          <a:effectLst>
            <a:outerShdw blurRad="107950" dist="12700" dir="5400000" algn="ctr">
              <a:srgbClr val="000000"/>
            </a:outerShdw>
          </a:effectLst>
        </p:spPr>
      </p:pic>
      <p:pic>
        <p:nvPicPr>
          <p:cNvPr id="11" name="Рисунок 10" descr="Маркеры-галочки">
            <a:extLst>
              <a:ext uri="{FF2B5EF4-FFF2-40B4-BE49-F238E27FC236}">
                <a16:creationId xmlns="" xmlns:a16="http://schemas.microsoft.com/office/drawing/2014/main" id="{1AAB7D45-33A6-4342-8EFF-08F4D88010B1}"/>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10222159" y="3801160"/>
            <a:ext cx="914400" cy="914400"/>
          </a:xfrm>
          <a:prstGeom prst="rect">
            <a:avLst/>
          </a:prstGeom>
          <a:ln>
            <a:noFill/>
          </a:ln>
          <a:effectLst>
            <a:outerShdw blurRad="107950" dist="12700" dir="5400000" algn="ctr">
              <a:srgbClr val="000000"/>
            </a:outerShdw>
          </a:effectLst>
        </p:spPr>
      </p:pic>
    </p:spTree>
    <p:extLst>
      <p:ext uri="{BB962C8B-B14F-4D97-AF65-F5344CB8AC3E}">
        <p14:creationId xmlns="" xmlns:p14="http://schemas.microsoft.com/office/powerpoint/2010/main" val="607356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2F147EAC-7531-4599-908A-63B730C7C0CC}"/>
              </a:ext>
            </a:extLst>
          </p:cNvPr>
          <p:cNvPicPr>
            <a:picLocks noChangeAspect="1"/>
          </p:cNvPicPr>
          <p:nvPr/>
        </p:nvPicPr>
        <p:blipFill>
          <a:blip r:embed="rId2"/>
          <a:stretch>
            <a:fillRect/>
          </a:stretch>
        </p:blipFill>
        <p:spPr>
          <a:xfrm>
            <a:off x="1384974" y="0"/>
            <a:ext cx="9422052" cy="6858000"/>
          </a:xfrm>
          <a:prstGeom prst="rect">
            <a:avLst/>
          </a:prstGeom>
        </p:spPr>
      </p:pic>
    </p:spTree>
    <p:extLst>
      <p:ext uri="{BB962C8B-B14F-4D97-AF65-F5344CB8AC3E}">
        <p14:creationId xmlns="" xmlns:p14="http://schemas.microsoft.com/office/powerpoint/2010/main" val="431827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E3BEA2C1-DEC8-4854-8284-C2AAB6E295E2}"/>
              </a:ext>
            </a:extLst>
          </p:cNvPr>
          <p:cNvPicPr>
            <a:picLocks noChangeAspect="1"/>
          </p:cNvPicPr>
          <p:nvPr/>
        </p:nvPicPr>
        <p:blipFill rotWithShape="1">
          <a:blip r:embed="rId2"/>
          <a:srcRect t="3566"/>
          <a:stretch/>
        </p:blipFill>
        <p:spPr>
          <a:xfrm>
            <a:off x="1324391" y="180185"/>
            <a:ext cx="9543218" cy="6497629"/>
          </a:xfrm>
          <a:prstGeom prst="rect">
            <a:avLst/>
          </a:prstGeom>
        </p:spPr>
      </p:pic>
    </p:spTree>
    <p:extLst>
      <p:ext uri="{BB962C8B-B14F-4D97-AF65-F5344CB8AC3E}">
        <p14:creationId xmlns="" xmlns:p14="http://schemas.microsoft.com/office/powerpoint/2010/main" val="421888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273B9851-FA78-4C9D-9845-C35244A3CE50}"/>
              </a:ext>
            </a:extLst>
          </p:cNvPr>
          <p:cNvPicPr>
            <a:picLocks noChangeAspect="1"/>
          </p:cNvPicPr>
          <p:nvPr/>
        </p:nvPicPr>
        <p:blipFill>
          <a:blip r:embed="rId2"/>
          <a:stretch>
            <a:fillRect/>
          </a:stretch>
        </p:blipFill>
        <p:spPr>
          <a:xfrm>
            <a:off x="486824" y="0"/>
            <a:ext cx="11218351" cy="6858000"/>
          </a:xfrm>
          <a:prstGeom prst="rect">
            <a:avLst/>
          </a:prstGeom>
        </p:spPr>
      </p:pic>
    </p:spTree>
    <p:extLst>
      <p:ext uri="{BB962C8B-B14F-4D97-AF65-F5344CB8AC3E}">
        <p14:creationId xmlns="" xmlns:p14="http://schemas.microsoft.com/office/powerpoint/2010/main" val="1458028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 xmlns:a16="http://schemas.microsoft.com/office/drawing/2014/main" id="{6F405223-C807-48CE-B631-8FF39849E0B9}"/>
              </a:ext>
            </a:extLst>
          </p:cNvPr>
          <p:cNvSpPr>
            <a:spLocks noGrp="1"/>
          </p:cNvSpPr>
          <p:nvPr>
            <p:ph type="body" sz="quarter" idx="10"/>
          </p:nvPr>
        </p:nvSpPr>
        <p:spPr/>
        <p:txBody>
          <a:bodyPr/>
          <a:lstStyle/>
          <a:p>
            <a:endParaRPr lang="ru-RU"/>
          </a:p>
        </p:txBody>
      </p:sp>
      <p:sp>
        <p:nvSpPr>
          <p:cNvPr id="6" name="Текст 5">
            <a:extLst>
              <a:ext uri="{FF2B5EF4-FFF2-40B4-BE49-F238E27FC236}">
                <a16:creationId xmlns="" xmlns:a16="http://schemas.microsoft.com/office/drawing/2014/main" id="{BF9C75F0-8776-44FB-8B3B-094DA973BA16}"/>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7" name="Текст 6">
            <a:extLst>
              <a:ext uri="{FF2B5EF4-FFF2-40B4-BE49-F238E27FC236}">
                <a16:creationId xmlns="" xmlns:a16="http://schemas.microsoft.com/office/drawing/2014/main" id="{3DFC7C2F-3592-478F-ADB1-0A14BC14A396}"/>
              </a:ext>
            </a:extLst>
          </p:cNvPr>
          <p:cNvSpPr txBox="1">
            <a:spLocks noGrp="1"/>
          </p:cNvSpPr>
          <p:nvPr>
            <p:ph type="body" sz="quarter" idx="11"/>
          </p:nvPr>
        </p:nvSpPr>
        <p:spPr>
          <a:xfrm>
            <a:off x="334963" y="211114"/>
            <a:ext cx="11522075" cy="392159"/>
          </a:xfrm>
          <a:prstGeom prst="rect">
            <a:avLst/>
          </a:prstGeom>
          <a:noFill/>
        </p:spPr>
        <p:txBody>
          <a:bodyPr wrap="square">
            <a:spAutoFit/>
          </a:bodyPr>
          <a:lstStyle/>
          <a:p>
            <a:pPr algn="ctr">
              <a:lnSpc>
                <a:spcPct val="115000"/>
              </a:lnSpc>
              <a:spcAft>
                <a:spcPts val="0"/>
              </a:spcAft>
            </a:pPr>
            <a:r>
              <a:rPr lang="ru-R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ТОП-15 ДОУ по итогам НОКО-2022 (структурные подразделения)</a:t>
            </a:r>
            <a:endParaRPr lang="ru-RU" dirty="0">
              <a:effectLst/>
            </a:endParaRPr>
          </a:p>
        </p:txBody>
      </p:sp>
      <p:graphicFrame>
        <p:nvGraphicFramePr>
          <p:cNvPr id="10" name="Диаграмма 9">
            <a:extLst>
              <a:ext uri="{FF2B5EF4-FFF2-40B4-BE49-F238E27FC236}">
                <a16:creationId xmlns="" xmlns:a16="http://schemas.microsoft.com/office/drawing/2014/main" id="{8E6FF74F-2794-4CD2-AF11-B9CAD03B06AF}"/>
              </a:ext>
            </a:extLst>
          </p:cNvPr>
          <p:cNvGraphicFramePr/>
          <p:nvPr>
            <p:extLst>
              <p:ext uri="{D42A27DB-BD31-4B8C-83A1-F6EECF244321}">
                <p14:modId xmlns="" xmlns:p14="http://schemas.microsoft.com/office/powerpoint/2010/main" val="2977140361"/>
              </p:ext>
            </p:extLst>
          </p:nvPr>
        </p:nvGraphicFramePr>
        <p:xfrm>
          <a:off x="119336" y="980728"/>
          <a:ext cx="1188132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320711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 xmlns:a16="http://schemas.microsoft.com/office/drawing/2014/main" id="{AE631316-FBCA-481E-86AC-45C06B4C7CB5}"/>
              </a:ext>
            </a:extLst>
          </p:cNvPr>
          <p:cNvSpPr>
            <a:spLocks noGrp="1"/>
          </p:cNvSpPr>
          <p:nvPr>
            <p:ph type="body" sz="quarter" idx="10"/>
          </p:nvPr>
        </p:nvSpPr>
        <p:spPr/>
        <p:txBody>
          <a:bodyPr/>
          <a:lstStyle/>
          <a:p>
            <a:endParaRPr lang="ru-RU"/>
          </a:p>
        </p:txBody>
      </p:sp>
      <p:sp>
        <p:nvSpPr>
          <p:cNvPr id="6" name="Текст 5">
            <a:extLst>
              <a:ext uri="{FF2B5EF4-FFF2-40B4-BE49-F238E27FC236}">
                <a16:creationId xmlns="" xmlns:a16="http://schemas.microsoft.com/office/drawing/2014/main" id="{85D46530-72EC-4F65-8023-E22D4BC10633}"/>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8" name="Текст 7">
            <a:extLst>
              <a:ext uri="{FF2B5EF4-FFF2-40B4-BE49-F238E27FC236}">
                <a16:creationId xmlns="" xmlns:a16="http://schemas.microsoft.com/office/drawing/2014/main" id="{5E91E1A1-8101-4285-BB44-8C412FC6FAE8}"/>
              </a:ext>
            </a:extLst>
          </p:cNvPr>
          <p:cNvSpPr txBox="1">
            <a:spLocks noGrp="1"/>
          </p:cNvSpPr>
          <p:nvPr>
            <p:ph type="body" sz="quarter" idx="11"/>
          </p:nvPr>
        </p:nvSpPr>
        <p:spPr>
          <a:xfrm>
            <a:off x="334963" y="211114"/>
            <a:ext cx="11522075" cy="392159"/>
          </a:xfrm>
          <a:prstGeom prst="rect">
            <a:avLst/>
          </a:prstGeom>
          <a:noFill/>
        </p:spPr>
        <p:txBody>
          <a:bodyPr wrap="square">
            <a:spAutoFit/>
          </a:bodyPr>
          <a:lstStyle/>
          <a:p>
            <a:pPr algn="ctr">
              <a:lnSpc>
                <a:spcPct val="115000"/>
              </a:lnSpc>
              <a:spcAft>
                <a:spcPts val="0"/>
              </a:spcAft>
            </a:pPr>
            <a:r>
              <a:rPr lang="ru-R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 ДОУ, набравших наименьшее количество баллов по итогам НОКО-2022 (структурные подразделения)</a:t>
            </a:r>
            <a:endParaRPr lang="ru-RU" dirty="0">
              <a:effectLst/>
            </a:endParaRPr>
          </a:p>
        </p:txBody>
      </p:sp>
      <p:graphicFrame>
        <p:nvGraphicFramePr>
          <p:cNvPr id="9" name="Диаграмма 8">
            <a:extLst>
              <a:ext uri="{FF2B5EF4-FFF2-40B4-BE49-F238E27FC236}">
                <a16:creationId xmlns="" xmlns:a16="http://schemas.microsoft.com/office/drawing/2014/main" id="{6C0582C6-EBB9-4059-9C93-C46DC9AF525C}"/>
              </a:ext>
            </a:extLst>
          </p:cNvPr>
          <p:cNvGraphicFramePr/>
          <p:nvPr>
            <p:extLst>
              <p:ext uri="{D42A27DB-BD31-4B8C-83A1-F6EECF244321}">
                <p14:modId xmlns="" xmlns:p14="http://schemas.microsoft.com/office/powerpoint/2010/main" val="3847761230"/>
              </p:ext>
            </p:extLst>
          </p:nvPr>
        </p:nvGraphicFramePr>
        <p:xfrm>
          <a:off x="0" y="928670"/>
          <a:ext cx="11633709"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08007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 xmlns:a16="http://schemas.microsoft.com/office/drawing/2014/main" id="{5C8B1A42-A633-4A00-9F21-16719CF46E44}"/>
              </a:ext>
            </a:extLst>
          </p:cNvPr>
          <p:cNvSpPr>
            <a:spLocks noGrp="1"/>
          </p:cNvSpPr>
          <p:nvPr>
            <p:ph type="body" sz="quarter" idx="10"/>
          </p:nvPr>
        </p:nvSpPr>
        <p:spPr/>
        <p:txBody>
          <a:bodyPr/>
          <a:lstStyle/>
          <a:p>
            <a:endParaRPr lang="ru-RU"/>
          </a:p>
        </p:txBody>
      </p:sp>
      <p:sp>
        <p:nvSpPr>
          <p:cNvPr id="3" name="Текст 2">
            <a:extLst>
              <a:ext uri="{FF2B5EF4-FFF2-40B4-BE49-F238E27FC236}">
                <a16:creationId xmlns="" xmlns:a16="http://schemas.microsoft.com/office/drawing/2014/main" id="{6044B0F6-F2CD-4CB0-B79D-2EC80B16451D}"/>
              </a:ext>
            </a:extLst>
          </p:cNvPr>
          <p:cNvSpPr>
            <a:spLocks noGrp="1"/>
          </p:cNvSpPr>
          <p:nvPr>
            <p:ph type="body" sz="quarter" idx="11"/>
          </p:nvPr>
        </p:nvSpPr>
        <p:spPr/>
        <p:txBody>
          <a:bodyPr>
            <a:normAutofit/>
          </a:bodyPr>
          <a:lstStyle/>
          <a:p>
            <a:pPr algn="ctr"/>
            <a:r>
              <a:rPr lang="ru-RU" sz="1800" b="1" dirty="0">
                <a:solidFill>
                  <a:srgbClr val="000000"/>
                </a:solidFill>
                <a:effectLst/>
                <a:ea typeface="Times New Roman" panose="02020603050405020304" pitchFamily="18" charset="0"/>
              </a:rPr>
              <a:t>Топ 15 муниципалитетов Пермского края по итогам НОКО 2022 года для всех видов ДОУ </a:t>
            </a:r>
          </a:p>
          <a:p>
            <a:pPr algn="ctr"/>
            <a:r>
              <a:rPr lang="ru-RU" sz="1800" b="1" dirty="0">
                <a:solidFill>
                  <a:srgbClr val="000000"/>
                </a:solidFill>
                <a:effectLst/>
                <a:ea typeface="Times New Roman" panose="02020603050405020304" pitchFamily="18" charset="0"/>
              </a:rPr>
              <a:t>(юридических лиц и структурных подразделений)</a:t>
            </a:r>
            <a:endParaRPr lang="ru-RU" dirty="0"/>
          </a:p>
        </p:txBody>
      </p:sp>
      <p:sp>
        <p:nvSpPr>
          <p:cNvPr id="6" name="Текст 5">
            <a:extLst>
              <a:ext uri="{FF2B5EF4-FFF2-40B4-BE49-F238E27FC236}">
                <a16:creationId xmlns="" xmlns:a16="http://schemas.microsoft.com/office/drawing/2014/main" id="{190E1C2A-84B9-4B2B-BD18-6A3941F8DAAC}"/>
              </a:ext>
            </a:extLst>
          </p:cNvPr>
          <p:cNvSpPr>
            <a:spLocks noGrp="1"/>
          </p:cNvSpPr>
          <p:nvPr>
            <p:ph type="body" sz="quarter" idx="14"/>
          </p:nvPr>
        </p:nvSpPr>
        <p:spPr>
          <a:xfrm>
            <a:off x="3258350" y="6438293"/>
            <a:ext cx="8094234"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graphicFrame>
        <p:nvGraphicFramePr>
          <p:cNvPr id="7" name="Диаграмма 6">
            <a:extLst>
              <a:ext uri="{FF2B5EF4-FFF2-40B4-BE49-F238E27FC236}">
                <a16:creationId xmlns="" xmlns:a16="http://schemas.microsoft.com/office/drawing/2014/main" id="{E752EAB4-46F2-4850-831C-C1D8AA122880}"/>
              </a:ext>
            </a:extLst>
          </p:cNvPr>
          <p:cNvGraphicFramePr/>
          <p:nvPr>
            <p:extLst>
              <p:ext uri="{D42A27DB-BD31-4B8C-83A1-F6EECF244321}">
                <p14:modId xmlns="" xmlns:p14="http://schemas.microsoft.com/office/powerpoint/2010/main" val="2525201280"/>
              </p:ext>
            </p:extLst>
          </p:nvPr>
        </p:nvGraphicFramePr>
        <p:xfrm>
          <a:off x="438955" y="980728"/>
          <a:ext cx="10265557"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98289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 xmlns:a16="http://schemas.microsoft.com/office/drawing/2014/main" id="{688E790E-5D29-4122-B29E-9F669671D554}"/>
              </a:ext>
            </a:extLst>
          </p:cNvPr>
          <p:cNvSpPr>
            <a:spLocks noGrp="1"/>
          </p:cNvSpPr>
          <p:nvPr>
            <p:ph type="body" sz="quarter" idx="10"/>
          </p:nvPr>
        </p:nvSpPr>
        <p:spPr/>
        <p:txBody>
          <a:bodyPr/>
          <a:lstStyle/>
          <a:p>
            <a:endParaRPr lang="ru-RU"/>
          </a:p>
        </p:txBody>
      </p:sp>
      <p:sp>
        <p:nvSpPr>
          <p:cNvPr id="3" name="Текст 2">
            <a:extLst>
              <a:ext uri="{FF2B5EF4-FFF2-40B4-BE49-F238E27FC236}">
                <a16:creationId xmlns="" xmlns:a16="http://schemas.microsoft.com/office/drawing/2014/main" id="{2ABC8993-451E-4246-9ED1-86D83E7E86E9}"/>
              </a:ext>
            </a:extLst>
          </p:cNvPr>
          <p:cNvSpPr>
            <a:spLocks noGrp="1"/>
          </p:cNvSpPr>
          <p:nvPr>
            <p:ph type="body" sz="quarter" idx="11"/>
          </p:nvPr>
        </p:nvSpPr>
        <p:spPr/>
        <p:txBody>
          <a:bodyPr>
            <a:normAutofit fontScale="77500" lnSpcReduction="20000"/>
          </a:bodyPr>
          <a:lstStyle/>
          <a:p>
            <a:pPr algn="ctr"/>
            <a:r>
              <a:rPr lang="ru-RU" sz="2400" b="1" dirty="0">
                <a:solidFill>
                  <a:srgbClr val="000000"/>
                </a:solidFill>
                <a:effectLst/>
                <a:ea typeface="Times New Roman" panose="02020603050405020304" pitchFamily="18" charset="0"/>
              </a:rPr>
              <a:t>15 муниципалитетов Пермского края, набравших наименьшее количество баллов по итогам НОКО 2022 года для всех видов ДОУ (юридических лиц и структурных подразделений)</a:t>
            </a:r>
            <a:endParaRPr lang="ru-RU" dirty="0"/>
          </a:p>
        </p:txBody>
      </p:sp>
      <p:sp>
        <p:nvSpPr>
          <p:cNvPr id="6" name="Текст 5">
            <a:extLst>
              <a:ext uri="{FF2B5EF4-FFF2-40B4-BE49-F238E27FC236}">
                <a16:creationId xmlns="" xmlns:a16="http://schemas.microsoft.com/office/drawing/2014/main" id="{B473CCE1-C8DD-492C-8D29-0534F8BE099C}"/>
              </a:ext>
            </a:extLst>
          </p:cNvPr>
          <p:cNvSpPr>
            <a:spLocks noGrp="1"/>
          </p:cNvSpPr>
          <p:nvPr>
            <p:ph type="body" sz="quarter" idx="14"/>
          </p:nvPr>
        </p:nvSpPr>
        <p:spPr>
          <a:xfrm>
            <a:off x="3258350" y="6438293"/>
            <a:ext cx="7950218"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graphicFrame>
        <p:nvGraphicFramePr>
          <p:cNvPr id="7" name="Диаграмма 6">
            <a:extLst>
              <a:ext uri="{FF2B5EF4-FFF2-40B4-BE49-F238E27FC236}">
                <a16:creationId xmlns="" xmlns:a16="http://schemas.microsoft.com/office/drawing/2014/main" id="{FD811587-55A3-44D2-A390-54734F6A4E37}"/>
              </a:ext>
            </a:extLst>
          </p:cNvPr>
          <p:cNvGraphicFramePr/>
          <p:nvPr>
            <p:extLst>
              <p:ext uri="{D42A27DB-BD31-4B8C-83A1-F6EECF244321}">
                <p14:modId xmlns="" xmlns:p14="http://schemas.microsoft.com/office/powerpoint/2010/main" val="2372365836"/>
              </p:ext>
            </p:extLst>
          </p:nvPr>
        </p:nvGraphicFramePr>
        <p:xfrm>
          <a:off x="438955" y="980728"/>
          <a:ext cx="10265557"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43091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fontScale="92500" lnSpcReduction="20000"/>
          </a:bodyPr>
          <a:lstStyle/>
          <a:p>
            <a:endParaRPr lang="ru-RU" dirty="0" smtClean="0"/>
          </a:p>
          <a:p>
            <a:pPr algn="ctr"/>
            <a:r>
              <a:rPr lang="ru-RU" b="1" dirty="0" smtClean="0"/>
              <a:t>МБОУ «</a:t>
            </a:r>
            <a:r>
              <a:rPr lang="ru-RU" b="1" dirty="0" err="1" smtClean="0"/>
              <a:t>Гайнская</a:t>
            </a:r>
            <a:r>
              <a:rPr lang="ru-RU" b="1" dirty="0" smtClean="0"/>
              <a:t> СОШ»</a:t>
            </a:r>
          </a:p>
          <a:p>
            <a:endParaRPr lang="ru-RU" dirty="0"/>
          </a:p>
        </p:txBody>
      </p:sp>
      <p:sp>
        <p:nvSpPr>
          <p:cNvPr id="4" name="Содержимое 3"/>
          <p:cNvSpPr>
            <a:spLocks noGrp="1"/>
          </p:cNvSpPr>
          <p:nvPr>
            <p:ph sz="quarter" idx="12"/>
          </p:nvPr>
        </p:nvSpPr>
        <p:spPr/>
        <p:txBody>
          <a:bodyPr/>
          <a:lstStyle/>
          <a:p>
            <a:r>
              <a:rPr lang="ru-RU" dirty="0" smtClean="0"/>
              <a:t>Нужен логопед. Включить дополнительное образование (кружки). что бы появился музыкальный руководитель в ДОУ. музыкальный работник нужен УЛУЧШЕНИЕ ДЕТСКОГО САДА Проводить чаще очные родительские собрания Закупить новое оборудование: интерактивную доску асфальтировать дорожки на детской площадки построить детские игровые площадки с новым современным оборудованием Поменять забор Обновление уличной игровой зоны Закупать больше игрушек Хорошо бы иметь в детском саду большие телевизоры Построить новые детские игровые площадки Улучшить покрытие детских пешеходных дорожек Построить детскую спортивную площадку Закупить много игрушек, книжек, настольных и др. организовать платные кружки Построить к первому зданию новый </a:t>
            </a:r>
            <a:r>
              <a:rPr lang="ru-RU" dirty="0" err="1" smtClean="0"/>
              <a:t>музыкально-спортивныйй</a:t>
            </a:r>
            <a:r>
              <a:rPr lang="ru-RU" dirty="0" smtClean="0"/>
              <a:t> зал Улучшить условия на детской площадке (новые купленные постройки) Построить бассейн Освальтировать площадку Больше проводить занятия изменить график приёма детей в </a:t>
            </a:r>
            <a:r>
              <a:rPr lang="ru-RU" dirty="0" err="1" smtClean="0"/>
              <a:t>д</a:t>
            </a:r>
            <a:r>
              <a:rPr lang="ru-RU" dirty="0" smtClean="0"/>
              <a:t>/сад утром на тот, что был раньше (до 9.00, т. к. до 8.30 приём детей не очень неудобен) Видеокамеры в группе Организовать платные кружки в выходной день В целом всё устраивает. Хотелось бы одно чуть поменять график работы детского сада, не с 8.30 а как раньше с 9.00 Обновить детскую площадку на более современную, развлекательно-спортивную. Пересмотреть и вернуть Утренний приём детей до 9.00 Дополнительные услуги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65A7D3AD-1642-4DB6-ABDF-5FFD971B7262}"/>
              </a:ext>
            </a:extLst>
          </p:cNvPr>
          <p:cNvSpPr/>
          <p:nvPr/>
        </p:nvSpPr>
        <p:spPr>
          <a:xfrm>
            <a:off x="-3443" y="937110"/>
            <a:ext cx="12192000" cy="740226"/>
          </a:xfrm>
          <a:prstGeom prst="rect">
            <a:avLst/>
          </a:prstGeom>
          <a:solidFill>
            <a:srgbClr val="D1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Текст 20"/>
          <p:cNvSpPr>
            <a:spLocks noGrp="1"/>
          </p:cNvSpPr>
          <p:nvPr>
            <p:ph type="body" sz="quarter" idx="10"/>
          </p:nvPr>
        </p:nvSpPr>
        <p:spPr/>
        <p:txBody>
          <a:bodyPr/>
          <a:lstStyle/>
          <a:p>
            <a:endParaRPr lang="ru-RU" dirty="0"/>
          </a:p>
        </p:txBody>
      </p:sp>
      <p:sp>
        <p:nvSpPr>
          <p:cNvPr id="3" name="Текст 2">
            <a:extLst>
              <a:ext uri="{FF2B5EF4-FFF2-40B4-BE49-F238E27FC236}">
                <a16:creationId xmlns="" xmlns:a16="http://schemas.microsoft.com/office/drawing/2014/main" id="{220C4FF7-1E37-42D5-B721-074E1AAE68BD}"/>
              </a:ext>
            </a:extLst>
          </p:cNvPr>
          <p:cNvSpPr>
            <a:spLocks noGrp="1"/>
          </p:cNvSpPr>
          <p:nvPr>
            <p:ph type="body" sz="quarter" idx="11"/>
          </p:nvPr>
        </p:nvSpPr>
        <p:spPr/>
        <p:txBody>
          <a:bodyPr/>
          <a:lstStyle/>
          <a:p>
            <a:r>
              <a:rPr lang="en-US" dirty="0">
                <a:hlinkClick r:id="rId2"/>
              </a:rPr>
              <a:t>http://minobr.permkrai.ru/</a:t>
            </a:r>
            <a:endParaRPr lang="ru-RU" dirty="0"/>
          </a:p>
        </p:txBody>
      </p:sp>
      <p:sp>
        <p:nvSpPr>
          <p:cNvPr id="33" name="Объект 3">
            <a:extLst>
              <a:ext uri="{FF2B5EF4-FFF2-40B4-BE49-F238E27FC236}">
                <a16:creationId xmlns="" xmlns:a16="http://schemas.microsoft.com/office/drawing/2014/main" id="{3E2CB9BB-A280-49E7-BCE3-7D9D5EBC78A8}"/>
              </a:ext>
            </a:extLst>
          </p:cNvPr>
          <p:cNvSpPr>
            <a:spLocks noGrp="1"/>
          </p:cNvSpPr>
          <p:nvPr>
            <p:ph sz="quarter" idx="12"/>
          </p:nvPr>
        </p:nvSpPr>
        <p:spPr>
          <a:xfrm>
            <a:off x="410630" y="2152280"/>
            <a:ext cx="11363854" cy="2160943"/>
          </a:xfrm>
        </p:spPr>
        <p:txBody>
          <a:bodyPr/>
          <a:lstStyle/>
          <a:p>
            <a:endParaRPr lang="ru-RU" sz="2400" dirty="0"/>
          </a:p>
          <a:p>
            <a:pPr marL="342900" indent="-342900" algn="just">
              <a:spcBef>
                <a:spcPts val="0"/>
              </a:spcBef>
              <a:buFont typeface="Wingdings" panose="05000000000000000000" pitchFamily="2" charset="2"/>
              <a:buChar char="§"/>
            </a:pPr>
            <a:r>
              <a:rPr lang="ru-RU" sz="2400" dirty="0"/>
              <a:t>Выписка из протокола заседания Общественного совета при Министерстве образования и науки Пермского края от 16.12.2022 №9</a:t>
            </a:r>
          </a:p>
          <a:p>
            <a:pPr marL="342900" indent="-342900" algn="just">
              <a:spcBef>
                <a:spcPts val="0"/>
              </a:spcBef>
              <a:buFont typeface="Wingdings" panose="05000000000000000000" pitchFamily="2" charset="2"/>
              <a:buChar char="§"/>
            </a:pPr>
            <a:r>
              <a:rPr lang="ru-RU" sz="2400" dirty="0"/>
              <a:t>Отчет по результатам независимой оценки качества условий оказания образовательных услуг в Пермском крае в 2022 году (дошкольные образовательные учреждения)</a:t>
            </a:r>
          </a:p>
        </p:txBody>
      </p:sp>
      <p:sp>
        <p:nvSpPr>
          <p:cNvPr id="5" name="Объект 4">
            <a:extLst>
              <a:ext uri="{FF2B5EF4-FFF2-40B4-BE49-F238E27FC236}">
                <a16:creationId xmlns="" xmlns:a16="http://schemas.microsoft.com/office/drawing/2014/main" id="{27F4D2FF-4A2D-4D07-9709-AA4227D94C58}"/>
              </a:ext>
            </a:extLst>
          </p:cNvPr>
          <p:cNvSpPr>
            <a:spLocks noGrp="1"/>
          </p:cNvSpPr>
          <p:nvPr>
            <p:ph sz="quarter" idx="13"/>
          </p:nvPr>
        </p:nvSpPr>
        <p:spPr>
          <a:xfrm>
            <a:off x="335360" y="1145735"/>
            <a:ext cx="11521280" cy="584434"/>
          </a:xfrm>
        </p:spPr>
        <p:txBody>
          <a:bodyPr/>
          <a:lstStyle/>
          <a:p>
            <a:pPr>
              <a:spcBef>
                <a:spcPts val="0"/>
              </a:spcBef>
            </a:pPr>
            <a:r>
              <a:rPr lang="ru-RU" dirty="0">
                <a:solidFill>
                  <a:srgbClr val="000000"/>
                </a:solidFill>
              </a:rPr>
              <a:t>Независимая оценка качества работы организаций социальной сферы 2022 год</a:t>
            </a:r>
          </a:p>
        </p:txBody>
      </p:sp>
      <p:sp>
        <p:nvSpPr>
          <p:cNvPr id="26" name="Текст 5">
            <a:extLst>
              <a:ext uri="{FF2B5EF4-FFF2-40B4-BE49-F238E27FC236}">
                <a16:creationId xmlns="" xmlns:a16="http://schemas.microsoft.com/office/drawing/2014/main" id="{6EB89EE1-208B-4F09-88E0-3289800E4D5C}"/>
              </a:ext>
            </a:extLst>
          </p:cNvPr>
          <p:cNvSpPr>
            <a:spLocks noGrp="1"/>
          </p:cNvSpPr>
          <p:nvPr>
            <p:ph type="body" sz="quarter" idx="14"/>
          </p:nvPr>
        </p:nvSpPr>
        <p:spPr>
          <a:xfrm>
            <a:off x="3258350" y="6438293"/>
            <a:ext cx="8319092"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16" name="Объект 3">
            <a:extLst>
              <a:ext uri="{FF2B5EF4-FFF2-40B4-BE49-F238E27FC236}">
                <a16:creationId xmlns="" xmlns:a16="http://schemas.microsoft.com/office/drawing/2014/main" id="{3E2CB9BB-A280-49E7-BCE3-7D9D5EBC78A8}"/>
              </a:ext>
            </a:extLst>
          </p:cNvPr>
          <p:cNvSpPr txBox="1">
            <a:spLocks/>
          </p:cNvSpPr>
          <p:nvPr/>
        </p:nvSpPr>
        <p:spPr>
          <a:xfrm>
            <a:off x="2095191" y="3638595"/>
            <a:ext cx="1963522" cy="33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C2D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ru-RU" sz="1000" dirty="0">
              <a:latin typeface="Montserrat" panose="00000500000000000000" pitchFamily="2" charset="-52"/>
            </a:endParaRPr>
          </a:p>
        </p:txBody>
      </p:sp>
      <p:sp>
        <p:nvSpPr>
          <p:cNvPr id="17" name="Объект 3">
            <a:extLst>
              <a:ext uri="{FF2B5EF4-FFF2-40B4-BE49-F238E27FC236}">
                <a16:creationId xmlns="" xmlns:a16="http://schemas.microsoft.com/office/drawing/2014/main" id="{3E2CB9BB-A280-49E7-BCE3-7D9D5EBC78A8}"/>
              </a:ext>
            </a:extLst>
          </p:cNvPr>
          <p:cNvSpPr txBox="1">
            <a:spLocks/>
          </p:cNvSpPr>
          <p:nvPr/>
        </p:nvSpPr>
        <p:spPr>
          <a:xfrm>
            <a:off x="496229" y="3622156"/>
            <a:ext cx="1512168" cy="33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C2D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ru-RU" sz="1000" dirty="0">
              <a:latin typeface="Montserrat" panose="00000500000000000000" pitchFamily="2" charset="-52"/>
            </a:endParaRPr>
          </a:p>
        </p:txBody>
      </p:sp>
      <p:sp>
        <p:nvSpPr>
          <p:cNvPr id="18" name="Объект 3">
            <a:extLst>
              <a:ext uri="{FF2B5EF4-FFF2-40B4-BE49-F238E27FC236}">
                <a16:creationId xmlns="" xmlns:a16="http://schemas.microsoft.com/office/drawing/2014/main" id="{3E2CB9BB-A280-49E7-BCE3-7D9D5EBC78A8}"/>
              </a:ext>
            </a:extLst>
          </p:cNvPr>
          <p:cNvSpPr txBox="1">
            <a:spLocks/>
          </p:cNvSpPr>
          <p:nvPr/>
        </p:nvSpPr>
        <p:spPr>
          <a:xfrm>
            <a:off x="496229" y="5585160"/>
            <a:ext cx="1565535" cy="33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C2D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ru-RU" sz="1000" dirty="0">
              <a:latin typeface="Montserrat" panose="00000500000000000000" pitchFamily="2" charset="-52"/>
            </a:endParaRPr>
          </a:p>
        </p:txBody>
      </p:sp>
      <p:sp>
        <p:nvSpPr>
          <p:cNvPr id="19" name="Объект 3">
            <a:extLst>
              <a:ext uri="{FF2B5EF4-FFF2-40B4-BE49-F238E27FC236}">
                <a16:creationId xmlns="" xmlns:a16="http://schemas.microsoft.com/office/drawing/2014/main" id="{3E2CB9BB-A280-49E7-BCE3-7D9D5EBC78A8}"/>
              </a:ext>
            </a:extLst>
          </p:cNvPr>
          <p:cNvSpPr txBox="1">
            <a:spLocks/>
          </p:cNvSpPr>
          <p:nvPr/>
        </p:nvSpPr>
        <p:spPr>
          <a:xfrm>
            <a:off x="2060141" y="5591434"/>
            <a:ext cx="1963522" cy="3321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C2D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ru-RU" sz="1000" dirty="0">
              <a:latin typeface="Montserrat" panose="00000500000000000000" pitchFamily="2" charset="-52"/>
            </a:endParaRPr>
          </a:p>
        </p:txBody>
      </p:sp>
      <p:sp>
        <p:nvSpPr>
          <p:cNvPr id="20" name="Объект 3">
            <a:extLst>
              <a:ext uri="{FF2B5EF4-FFF2-40B4-BE49-F238E27FC236}">
                <a16:creationId xmlns="" xmlns:a16="http://schemas.microsoft.com/office/drawing/2014/main" id="{3E2CB9BB-A280-49E7-BCE3-7D9D5EBC78A8}"/>
              </a:ext>
            </a:extLst>
          </p:cNvPr>
          <p:cNvSpPr txBox="1">
            <a:spLocks/>
          </p:cNvSpPr>
          <p:nvPr/>
        </p:nvSpPr>
        <p:spPr>
          <a:xfrm>
            <a:off x="7579149" y="2056116"/>
            <a:ext cx="4421507" cy="7439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C2D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rgbClr val="1C2D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00"/>
              </a:lnSpc>
              <a:spcBef>
                <a:spcPts val="400"/>
              </a:spcBef>
            </a:pPr>
            <a:endParaRPr lang="ru-RU" sz="1200" dirty="0">
              <a:latin typeface="Montserrat" panose="00000500000000000000" pitchFamily="2" charset="-52"/>
            </a:endParaRPr>
          </a:p>
        </p:txBody>
      </p:sp>
    </p:spTree>
    <p:extLst>
      <p:ext uri="{BB962C8B-B14F-4D97-AF65-F5344CB8AC3E}">
        <p14:creationId xmlns="" xmlns:p14="http://schemas.microsoft.com/office/powerpoint/2010/main" val="1812702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fontScale="92500" lnSpcReduction="20000"/>
          </a:bodyPr>
          <a:lstStyle/>
          <a:p>
            <a:endParaRPr lang="ru-RU" dirty="0" smtClean="0"/>
          </a:p>
          <a:p>
            <a:pPr algn="ctr"/>
            <a:r>
              <a:rPr lang="ru-RU" b="1" dirty="0" smtClean="0"/>
              <a:t>МБОУ «</a:t>
            </a:r>
            <a:r>
              <a:rPr lang="ru-RU" b="1" dirty="0" err="1" smtClean="0"/>
              <a:t>Гайнская</a:t>
            </a:r>
            <a:r>
              <a:rPr lang="ru-RU" b="1" dirty="0" smtClean="0"/>
              <a:t> СОШ»</a:t>
            </a:r>
          </a:p>
          <a:p>
            <a:endParaRPr lang="ru-RU" dirty="0"/>
          </a:p>
        </p:txBody>
      </p:sp>
      <p:sp>
        <p:nvSpPr>
          <p:cNvPr id="4" name="Содержимое 3"/>
          <p:cNvSpPr>
            <a:spLocks noGrp="1"/>
          </p:cNvSpPr>
          <p:nvPr>
            <p:ph sz="quarter" idx="12"/>
          </p:nvPr>
        </p:nvSpPr>
        <p:spPr/>
        <p:txBody>
          <a:bodyPr/>
          <a:lstStyle/>
          <a:p>
            <a:r>
              <a:rPr lang="ru-RU" dirty="0" smtClean="0"/>
              <a:t>Закупить новые игрушки Построить новую площадку Закупить новые игрушки. Оборудовать спортивную площадку на улице. Открыть вторую смену в саду, или увеличить график работы до 23:00 Построить спортивную площадку на территории дет сада, купить интерактивные доски Увеличить финансирование на покупку игрушек Чтоб больше было </a:t>
            </a:r>
            <a:r>
              <a:rPr lang="ru-RU" dirty="0" err="1" smtClean="0"/>
              <a:t>игрушек,чтобы</a:t>
            </a:r>
            <a:r>
              <a:rPr lang="ru-RU" dirty="0" smtClean="0"/>
              <a:t> игровая площадка была лучше оборудована Забор поднять выше Обновить постройки на групповых площадках. улучшение построек на площадках Обновить игрушки, постройки на площадках. Обустроить спортивную площадку. Желательно сформировать группу кратковременного пребывания детей до 2 лет не посещающих </a:t>
            </a:r>
            <a:r>
              <a:rPr lang="ru-RU" dirty="0" err="1" smtClean="0"/>
              <a:t>доу</a:t>
            </a:r>
            <a:r>
              <a:rPr lang="ru-RU" dirty="0" smtClean="0"/>
              <a:t> Браслет с кнопкой быстрого реагирования для воспитателей, а в первую очередь охране Купить игрушки </a:t>
            </a:r>
            <a:br>
              <a:rPr lang="ru-RU" dirty="0" smtClean="0"/>
            </a:br>
            <a:r>
              <a:rPr lang="ru-RU" dirty="0" smtClean="0"/>
              <a:t>Поднять зарплату воспитателям Построить спортивную детскую площадку Оборудование детской площадки Улучшить Детскую площадку Подольше игрушек и развивающих игр для </a:t>
            </a:r>
            <a:r>
              <a:rPr lang="ru-RU" dirty="0" err="1" smtClean="0"/>
              <a:t>дитей</a:t>
            </a:r>
            <a:r>
              <a:rPr lang="ru-RU" dirty="0" smtClean="0"/>
              <a:t> Верните прежний график работы учреждения - с 9.00 до 17,30 ч, а не с 8,30 часов. Живем в сельской местности, не у всех есть личный транспорт, приходиться детей будить рано, ребенок не высыпается! Ввести в штат дополнительную ставку логопеда. В наше время, почему-то у многих детей наблюдается задержка речи, для этого надо проводить занятия с логопедом в возрасте не 6-7 лет, а уже к 2-3 годам.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Гайнская</a:t>
            </a:r>
            <a:r>
              <a:rPr lang="ru-RU" b="1" dirty="0" smtClean="0"/>
              <a:t> СОШ»</a:t>
            </a:r>
            <a:endParaRPr lang="ru-RU" b="1" dirty="0"/>
          </a:p>
        </p:txBody>
      </p:sp>
      <p:sp>
        <p:nvSpPr>
          <p:cNvPr id="4" name="Содержимое 3"/>
          <p:cNvSpPr>
            <a:spLocks noGrp="1"/>
          </p:cNvSpPr>
          <p:nvPr>
            <p:ph sz="quarter" idx="12"/>
          </p:nvPr>
        </p:nvSpPr>
        <p:spPr/>
        <p:txBody>
          <a:bodyPr/>
          <a:lstStyle/>
          <a:p>
            <a:r>
              <a:rPr lang="ru-RU" dirty="0" smtClean="0"/>
              <a:t>У нас в поселке детский сад Солнышко разделен на два здания, которые находятся далеко друг от друга, и всего лишь 1 ставка логопеда - делайте вывод!  Специалист физически не может полноценно со всеми ребятами, нуждающиеся в помощи логопеда. И хватит сокращать ставки специалистов в детских садах!!!!</a:t>
            </a:r>
          </a:p>
          <a:p>
            <a:r>
              <a:rPr lang="ru-RU" dirty="0" smtClean="0"/>
              <a:t>Оборудовать детские игровые площадки Улучшение площадки </a:t>
            </a:r>
            <a:r>
              <a:rPr lang="ru-RU" dirty="0" err="1" smtClean="0"/>
              <a:t>д</a:t>
            </a:r>
            <a:r>
              <a:rPr lang="ru-RU" dirty="0" smtClean="0"/>
              <a:t>/сада Организовать дополнительные кружки для детей</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Кебратская</a:t>
            </a:r>
            <a:r>
              <a:rPr lang="ru-RU" b="1" dirty="0" smtClean="0"/>
              <a:t> ООШ»</a:t>
            </a:r>
            <a:endParaRPr lang="ru-RU" b="1" dirty="0"/>
          </a:p>
        </p:txBody>
      </p:sp>
      <p:sp>
        <p:nvSpPr>
          <p:cNvPr id="4" name="Содержимое 3"/>
          <p:cNvSpPr>
            <a:spLocks noGrp="1"/>
          </p:cNvSpPr>
          <p:nvPr>
            <p:ph sz="quarter" idx="12"/>
          </p:nvPr>
        </p:nvSpPr>
        <p:spPr/>
        <p:txBody>
          <a:bodyPr/>
          <a:lstStyle/>
          <a:p>
            <a:r>
              <a:rPr lang="ru-RU" dirty="0" smtClean="0"/>
              <a:t>больше мероприятий с участием родителей, привлечение родителей в проведение мастер-классов, занятий Больше участия в конкурсах</a:t>
            </a:r>
            <a:br>
              <a:rPr lang="ru-RU" dirty="0" smtClean="0"/>
            </a:br>
            <a:r>
              <a:rPr lang="ru-RU" dirty="0" smtClean="0"/>
              <a:t/>
            </a:r>
            <a:br>
              <a:rPr lang="ru-RU" dirty="0" smtClean="0"/>
            </a:br>
            <a:r>
              <a:rPr lang="ru-RU" dirty="0" smtClean="0"/>
              <a:t>Больше спорта Очень нужен </a:t>
            </a:r>
            <a:r>
              <a:rPr lang="ru-RU" dirty="0" err="1" smtClean="0"/>
              <a:t>мед.работник</a:t>
            </a:r>
            <a:r>
              <a:rPr lang="ru-RU" dirty="0" smtClean="0"/>
              <a:t> . Нужен мед работник Необходима </a:t>
            </a:r>
            <a:r>
              <a:rPr lang="ru-RU" dirty="0" err="1" smtClean="0"/>
              <a:t>мед.сестра</a:t>
            </a:r>
            <a:r>
              <a:rPr lang="ru-RU" dirty="0" smtClean="0"/>
              <a:t> или фельдшер для обеспечения мед  помощи в </a:t>
            </a:r>
            <a:r>
              <a:rPr lang="ru-RU" dirty="0" err="1" smtClean="0"/>
              <a:t>д</a:t>
            </a:r>
            <a:r>
              <a:rPr lang="ru-RU" dirty="0" smtClean="0"/>
              <a:t>/саду. Очень </a:t>
            </a:r>
            <a:r>
              <a:rPr lang="ru-RU" dirty="0" err="1" smtClean="0"/>
              <a:t>очень</a:t>
            </a:r>
            <a:r>
              <a:rPr lang="ru-RU" dirty="0" smtClean="0"/>
              <a:t> нужен мед работник Пореже уходить на карантин. 1.привлечение специалистов, логопеда например почаще и поинтенсивнее работать</a:t>
            </a:r>
            <a:br>
              <a:rPr lang="ru-RU" dirty="0" smtClean="0"/>
            </a:br>
            <a:r>
              <a:rPr lang="ru-RU" dirty="0" smtClean="0"/>
              <a:t/>
            </a:r>
            <a:br>
              <a:rPr lang="ru-RU" dirty="0" smtClean="0"/>
            </a:br>
            <a:r>
              <a:rPr lang="ru-RU" dirty="0" smtClean="0"/>
              <a:t>2.карантин пореже устраивать по </a:t>
            </a:r>
            <a:r>
              <a:rPr lang="ru-RU" dirty="0" err="1" smtClean="0"/>
              <a:t>орви</a:t>
            </a:r>
            <a:r>
              <a:rPr lang="ru-RU" dirty="0" smtClean="0"/>
              <a:t>, так как дети могут </a:t>
            </a:r>
            <a:r>
              <a:rPr lang="ru-RU" dirty="0" err="1" smtClean="0"/>
              <a:t>орви</a:t>
            </a:r>
            <a:r>
              <a:rPr lang="ru-RU" dirty="0" smtClean="0"/>
              <a:t> болеть по 10 и более раз в год. Можно все время сидеть на карантине Нужен медицинский работник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Онылская</a:t>
            </a:r>
            <a:r>
              <a:rPr lang="ru-RU" b="1" dirty="0" smtClean="0"/>
              <a:t> ООШ»</a:t>
            </a:r>
            <a:endParaRPr lang="ru-RU" b="1" dirty="0"/>
          </a:p>
        </p:txBody>
      </p:sp>
      <p:sp>
        <p:nvSpPr>
          <p:cNvPr id="4" name="Содержимое 3"/>
          <p:cNvSpPr>
            <a:spLocks noGrp="1"/>
          </p:cNvSpPr>
          <p:nvPr>
            <p:ph sz="quarter" idx="12"/>
          </p:nvPr>
        </p:nvSpPr>
        <p:spPr/>
        <p:txBody>
          <a:bodyPr/>
          <a:lstStyle/>
          <a:p>
            <a:r>
              <a:rPr lang="ru-RU" dirty="0" smtClean="0"/>
              <a:t>чтобы в детском саду осталось две группы Не надо группы объединят. Я против  объединения Построить новую детскую площадку, купить игрушки Хочу чтобы был у детей музыкальный кружок, </a:t>
            </a:r>
            <a:r>
              <a:rPr lang="ru-RU" dirty="0" err="1" smtClean="0"/>
              <a:t>нехвотает</a:t>
            </a:r>
            <a:r>
              <a:rPr lang="ru-RU" dirty="0" smtClean="0"/>
              <a:t> логопеда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Сергеевская</a:t>
            </a:r>
            <a:r>
              <a:rPr lang="ru-RU" b="1" dirty="0" smtClean="0"/>
              <a:t> СОШ»</a:t>
            </a:r>
            <a:endParaRPr lang="ru-RU" b="1" dirty="0"/>
          </a:p>
        </p:txBody>
      </p:sp>
      <p:sp>
        <p:nvSpPr>
          <p:cNvPr id="4" name="Содержимое 3"/>
          <p:cNvSpPr>
            <a:spLocks noGrp="1"/>
          </p:cNvSpPr>
          <p:nvPr>
            <p:ph sz="quarter" idx="12"/>
          </p:nvPr>
        </p:nvSpPr>
        <p:spPr/>
        <p:txBody>
          <a:bodyPr/>
          <a:lstStyle/>
          <a:p>
            <a:r>
              <a:rPr lang="ru-RU" dirty="0" smtClean="0"/>
              <a:t>Строительство нового детского сада Включение родителей в жизнь детского сада. </a:t>
            </a:r>
            <a:r>
              <a:rPr lang="ru-RU" dirty="0" err="1" smtClean="0"/>
              <a:t>По-больше</a:t>
            </a:r>
            <a:r>
              <a:rPr lang="ru-RU" dirty="0" smtClean="0"/>
              <a:t> дидактических материалов в </a:t>
            </a:r>
            <a:r>
              <a:rPr lang="ru-RU" dirty="0" err="1" smtClean="0"/>
              <a:t>д</a:t>
            </a:r>
            <a:r>
              <a:rPr lang="ru-RU" dirty="0" smtClean="0"/>
              <a:t>/ сад. Увеличить график работы детского сада Сделать детскую площадку для детей. Новая мебель, игрушки развивающие. Прогулочный дворик обустроить Надо построить новый садик Не хватает расходного материала и т. </a:t>
            </a:r>
            <a:r>
              <a:rPr lang="ru-RU" dirty="0" err="1" smtClean="0"/>
              <a:t>д</a:t>
            </a:r>
            <a:r>
              <a:rPr lang="ru-RU" dirty="0" smtClean="0"/>
              <a:t> Продлить режим работы Поменять график работы с 7-30 хотя бы до 18-00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Усть-Черновская</a:t>
            </a:r>
            <a:r>
              <a:rPr lang="ru-RU" b="1" dirty="0" smtClean="0"/>
              <a:t> СОШ»</a:t>
            </a:r>
            <a:endParaRPr lang="ru-RU" b="1" dirty="0"/>
          </a:p>
        </p:txBody>
      </p:sp>
      <p:sp>
        <p:nvSpPr>
          <p:cNvPr id="4" name="Содержимое 3"/>
          <p:cNvSpPr>
            <a:spLocks noGrp="1"/>
          </p:cNvSpPr>
          <p:nvPr>
            <p:ph sz="quarter" idx="12"/>
          </p:nvPr>
        </p:nvSpPr>
        <p:spPr/>
        <p:txBody>
          <a:bodyPr/>
          <a:lstStyle/>
          <a:p>
            <a:r>
              <a:rPr lang="ru-RU" dirty="0" smtClean="0"/>
              <a:t>Больше внимания уделять </a:t>
            </a:r>
            <a:r>
              <a:rPr lang="ru-RU" dirty="0" err="1" smtClean="0"/>
              <a:t>здоровьемберегающим</a:t>
            </a:r>
            <a:r>
              <a:rPr lang="ru-RU" dirty="0" smtClean="0"/>
              <a:t> технологиям. Обновление игровых прогулочных площадок Участие родителей в мероприятиях ДОУ.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b="1" dirty="0" smtClean="0"/>
              <a:t>МБОУ «</a:t>
            </a:r>
            <a:r>
              <a:rPr lang="ru-RU" b="1" dirty="0" err="1" smtClean="0"/>
              <a:t>Лесокамская</a:t>
            </a:r>
            <a:r>
              <a:rPr lang="ru-RU" b="1" dirty="0" smtClean="0"/>
              <a:t> ООШ»</a:t>
            </a:r>
            <a:endParaRPr lang="ru-RU" b="1" dirty="0"/>
          </a:p>
        </p:txBody>
      </p:sp>
      <p:sp>
        <p:nvSpPr>
          <p:cNvPr id="4" name="Содержимое 3"/>
          <p:cNvSpPr>
            <a:spLocks noGrp="1"/>
          </p:cNvSpPr>
          <p:nvPr>
            <p:ph sz="quarter" idx="12"/>
          </p:nvPr>
        </p:nvSpPr>
        <p:spPr/>
        <p:txBody>
          <a:bodyPr/>
          <a:lstStyle/>
          <a:p>
            <a:r>
              <a:rPr lang="ru-RU" dirty="0" smtClean="0"/>
              <a:t>Добавить развивающие занятия чаще привлекать родителей Улучшить качество питания Не хватает </a:t>
            </a:r>
            <a:r>
              <a:rPr lang="ru-RU" dirty="0" err="1" smtClean="0"/>
              <a:t>специаоистов</a:t>
            </a:r>
            <a:r>
              <a:rPr lang="ru-RU" dirty="0" smtClean="0"/>
              <a:t> Хочется чтоб родителей приглашали на мероприятия детского сада. Чтоб собрания были чаще. Больше общаться с детьми Видео камера в группе Необходимо обновлять костюмы к праздникам и выступлениям детей (очень старые костюмы Деда Мороза и Снегурочки), у детей нет одинаковых костюмов для выступлений на </a:t>
            </a:r>
            <a:r>
              <a:rPr lang="ru-RU" dirty="0" err="1" smtClean="0"/>
              <a:t>утренниках.Хорошо</a:t>
            </a:r>
            <a:r>
              <a:rPr lang="ru-RU" dirty="0" smtClean="0"/>
              <a:t> было бы поделить одну разновозрастную группу хотя бы на два возраста (младшую и старшую). </a:t>
            </a:r>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Текст 21">
            <a:extLst>
              <a:ext uri="{FF2B5EF4-FFF2-40B4-BE49-F238E27FC236}">
                <a16:creationId xmlns="" xmlns:a16="http://schemas.microsoft.com/office/drawing/2014/main" id="{A793C8AA-3739-4357-9C5E-BF923BF16178}"/>
              </a:ext>
            </a:extLst>
          </p:cNvPr>
          <p:cNvSpPr>
            <a:spLocks noGrp="1"/>
          </p:cNvSpPr>
          <p:nvPr>
            <p:ph type="body" sz="quarter" idx="10"/>
          </p:nvPr>
        </p:nvSpPr>
        <p:spPr/>
        <p:txBody>
          <a:bodyPr/>
          <a:lstStyle/>
          <a:p>
            <a:endParaRPr lang="ru-RU" dirty="0"/>
          </a:p>
        </p:txBody>
      </p:sp>
      <p:sp>
        <p:nvSpPr>
          <p:cNvPr id="26" name="Текст 5">
            <a:extLst>
              <a:ext uri="{FF2B5EF4-FFF2-40B4-BE49-F238E27FC236}">
                <a16:creationId xmlns="" xmlns:a16="http://schemas.microsoft.com/office/drawing/2014/main" id="{6EB89EE1-208B-4F09-88E0-3289800E4D5C}"/>
              </a:ext>
            </a:extLst>
          </p:cNvPr>
          <p:cNvSpPr>
            <a:spLocks noGrp="1"/>
          </p:cNvSpPr>
          <p:nvPr>
            <p:ph type="body" sz="quarter" idx="14"/>
          </p:nvPr>
        </p:nvSpPr>
        <p:spPr>
          <a:xfrm>
            <a:off x="3254906" y="6505712"/>
            <a:ext cx="8322536" cy="338137"/>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4" name="Текст 3">
            <a:extLst>
              <a:ext uri="{FF2B5EF4-FFF2-40B4-BE49-F238E27FC236}">
                <a16:creationId xmlns="" xmlns:a16="http://schemas.microsoft.com/office/drawing/2014/main" id="{3EBDBD20-C6C4-53D6-7BCB-66C5D3DC7D2A}"/>
              </a:ext>
            </a:extLst>
          </p:cNvPr>
          <p:cNvSpPr>
            <a:spLocks noGrp="1"/>
          </p:cNvSpPr>
          <p:nvPr>
            <p:ph type="body" sz="quarter" idx="11"/>
          </p:nvPr>
        </p:nvSpPr>
        <p:spPr/>
        <p:txBody>
          <a:bodyPr>
            <a:normAutofit/>
          </a:bodyPr>
          <a:lstStyle/>
          <a:p>
            <a:pPr algn="ctr"/>
            <a:r>
              <a:rPr lang="ru-RU" sz="3600" dirty="0"/>
              <a:t>Отчетность</a:t>
            </a:r>
          </a:p>
        </p:txBody>
      </p:sp>
      <p:sp>
        <p:nvSpPr>
          <p:cNvPr id="5" name="TextBox 4">
            <a:extLst>
              <a:ext uri="{FF2B5EF4-FFF2-40B4-BE49-F238E27FC236}">
                <a16:creationId xmlns="" xmlns:a16="http://schemas.microsoft.com/office/drawing/2014/main" id="{8CE16309-2B72-F973-31C7-C271D9D28546}"/>
              </a:ext>
            </a:extLst>
          </p:cNvPr>
          <p:cNvSpPr txBox="1"/>
          <p:nvPr/>
        </p:nvSpPr>
        <p:spPr>
          <a:xfrm>
            <a:off x="2636172" y="2551837"/>
            <a:ext cx="7636291" cy="1754326"/>
          </a:xfrm>
          <a:prstGeom prst="rect">
            <a:avLst/>
          </a:prstGeom>
          <a:noFill/>
        </p:spPr>
        <p:txBody>
          <a:bodyPr wrap="square" rtlCol="0">
            <a:spAutoFit/>
          </a:bodyPr>
          <a:lstStyle/>
          <a:p>
            <a:pPr algn="ctr"/>
            <a:r>
              <a:rPr lang="ru-RU" sz="3600" dirty="0" smtClean="0"/>
              <a:t>Отчет  предоставить  к 25 августа, утверждает отчет учредитель </a:t>
            </a:r>
            <a:endParaRPr lang="ru-RU" sz="3600" dirty="0"/>
          </a:p>
        </p:txBody>
      </p:sp>
    </p:spTree>
    <p:extLst>
      <p:ext uri="{BB962C8B-B14F-4D97-AF65-F5344CB8AC3E}">
        <p14:creationId xmlns="" xmlns:p14="http://schemas.microsoft.com/office/powerpoint/2010/main" val="2371187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Текст 21">
            <a:extLst>
              <a:ext uri="{FF2B5EF4-FFF2-40B4-BE49-F238E27FC236}">
                <a16:creationId xmlns="" xmlns:a16="http://schemas.microsoft.com/office/drawing/2014/main" id="{A793C8AA-3739-4357-9C5E-BF923BF16178}"/>
              </a:ext>
            </a:extLst>
          </p:cNvPr>
          <p:cNvSpPr>
            <a:spLocks noGrp="1"/>
          </p:cNvSpPr>
          <p:nvPr>
            <p:ph type="body" sz="quarter" idx="10"/>
          </p:nvPr>
        </p:nvSpPr>
        <p:spPr/>
        <p:txBody>
          <a:bodyPr/>
          <a:lstStyle/>
          <a:p>
            <a:endParaRPr lang="ru-RU" dirty="0"/>
          </a:p>
        </p:txBody>
      </p:sp>
      <p:sp>
        <p:nvSpPr>
          <p:cNvPr id="3" name="Текст 2">
            <a:extLst>
              <a:ext uri="{FF2B5EF4-FFF2-40B4-BE49-F238E27FC236}">
                <a16:creationId xmlns="" xmlns:a16="http://schemas.microsoft.com/office/drawing/2014/main" id="{220C4FF7-1E37-42D5-B721-074E1AAE68BD}"/>
              </a:ext>
            </a:extLst>
          </p:cNvPr>
          <p:cNvSpPr>
            <a:spLocks noGrp="1"/>
          </p:cNvSpPr>
          <p:nvPr>
            <p:ph type="body" sz="quarter" idx="11"/>
          </p:nvPr>
        </p:nvSpPr>
        <p:spPr/>
        <p:txBody>
          <a:bodyPr>
            <a:normAutofit/>
          </a:bodyPr>
          <a:lstStyle/>
          <a:p>
            <a:pPr algn="ctr"/>
            <a:r>
              <a:rPr lang="ru-RU" sz="3600" dirty="0"/>
              <a:t>На заметку…</a:t>
            </a:r>
          </a:p>
        </p:txBody>
      </p:sp>
      <p:sp>
        <p:nvSpPr>
          <p:cNvPr id="26" name="Текст 5">
            <a:extLst>
              <a:ext uri="{FF2B5EF4-FFF2-40B4-BE49-F238E27FC236}">
                <a16:creationId xmlns="" xmlns:a16="http://schemas.microsoft.com/office/drawing/2014/main" id="{6EB89EE1-208B-4F09-88E0-3289800E4D5C}"/>
              </a:ext>
            </a:extLst>
          </p:cNvPr>
          <p:cNvSpPr>
            <a:spLocks noGrp="1"/>
          </p:cNvSpPr>
          <p:nvPr>
            <p:ph type="body" sz="quarter" idx="14"/>
          </p:nvPr>
        </p:nvSpPr>
        <p:spPr>
          <a:xfrm>
            <a:off x="3254906" y="6505712"/>
            <a:ext cx="8322536" cy="3522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2" name="Прямоугольник 1"/>
          <p:cNvSpPr/>
          <p:nvPr/>
        </p:nvSpPr>
        <p:spPr>
          <a:xfrm>
            <a:off x="335360" y="1772816"/>
            <a:ext cx="11521280" cy="2677656"/>
          </a:xfrm>
          <a:prstGeom prst="rect">
            <a:avLst/>
          </a:prstGeom>
        </p:spPr>
        <p:txBody>
          <a:bodyPr wrap="square">
            <a:spAutoFit/>
          </a:bodyPr>
          <a:lstStyle/>
          <a:p>
            <a:pPr algn="just"/>
            <a:r>
              <a:rPr lang="ru-RU" sz="2400" dirty="0">
                <a:solidFill>
                  <a:srgbClr val="000000"/>
                </a:solidFill>
              </a:rPr>
              <a:t>Руководители государственных и муниципальных организаций, осуществляющих образовательную деятельность, несут ответственность за непринятие мер по устранению недостатков, выявленных в ходе НОКО, в соответствии с трудовым законодательством. В трудовых договорах с руководителями указанных организаций в показатели эффективности работы руководителей включаются результаты НОКО и выполнения Плана по устранению недостатков (часть 14 статьи 95.2 Федерального закона № 273-ФЗ). </a:t>
            </a:r>
          </a:p>
        </p:txBody>
      </p:sp>
    </p:spTree>
    <p:extLst>
      <p:ext uri="{BB962C8B-B14F-4D97-AF65-F5344CB8AC3E}">
        <p14:creationId xmlns="" xmlns:p14="http://schemas.microsoft.com/office/powerpoint/2010/main" val="2416036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pPr algn="ctr"/>
            <a:r>
              <a:rPr lang="ru-RU" dirty="0" smtClean="0"/>
              <a:t>РЕШЕНИЕ </a:t>
            </a:r>
            <a:endParaRPr lang="ru-RU" dirty="0"/>
          </a:p>
        </p:txBody>
      </p:sp>
      <p:sp>
        <p:nvSpPr>
          <p:cNvPr id="4" name="Содержимое 3"/>
          <p:cNvSpPr>
            <a:spLocks noGrp="1"/>
          </p:cNvSpPr>
          <p:nvPr>
            <p:ph sz="quarter" idx="12"/>
          </p:nvPr>
        </p:nvSpPr>
        <p:spPr/>
        <p:txBody>
          <a:bodyPr/>
          <a:lstStyle/>
          <a:p>
            <a:pPr lvl="1"/>
            <a:r>
              <a:rPr lang="ru-RU" sz="2800" smtClean="0">
                <a:latin typeface="Times New Roman" pitchFamily="18" charset="0"/>
                <a:cs typeface="Times New Roman" pitchFamily="18" charset="0"/>
              </a:rPr>
              <a:t>1. Итоги </a:t>
            </a:r>
            <a:r>
              <a:rPr lang="ru-RU" sz="2800" dirty="0" smtClean="0">
                <a:latin typeface="Times New Roman" pitchFamily="18" charset="0"/>
                <a:cs typeface="Times New Roman" pitchFamily="18" charset="0"/>
              </a:rPr>
              <a:t>проведения независимой оценки качества условий осуществления образовательной деятельности в 2022 году в Пермском крае (</a:t>
            </a:r>
            <a:r>
              <a:rPr lang="ru-RU" sz="2800" dirty="0" err="1" smtClean="0">
                <a:latin typeface="Times New Roman" pitchFamily="18" charset="0"/>
                <a:cs typeface="Times New Roman" pitchFamily="18" charset="0"/>
              </a:rPr>
              <a:t>Гайнском</a:t>
            </a:r>
            <a:r>
              <a:rPr lang="ru-RU" sz="2800" dirty="0" smtClean="0">
                <a:latin typeface="Times New Roman" pitchFamily="18" charset="0"/>
                <a:cs typeface="Times New Roman" pitchFamily="18" charset="0"/>
              </a:rPr>
              <a:t>  округе) принять к сведению.</a:t>
            </a:r>
          </a:p>
          <a:p>
            <a:pPr lvl="1"/>
            <a:r>
              <a:rPr lang="ru-RU" sz="2800" dirty="0" smtClean="0">
                <a:latin typeface="Times New Roman" pitchFamily="18" charset="0"/>
                <a:cs typeface="Times New Roman" pitchFamily="18" charset="0"/>
              </a:rPr>
              <a:t>2. Организовать </a:t>
            </a:r>
            <a:r>
              <a:rPr lang="ru-RU" sz="2800" dirty="0" smtClean="0">
                <a:latin typeface="Times New Roman" pitchFamily="18" charset="0"/>
                <a:cs typeface="Times New Roman" pitchFamily="18" charset="0"/>
              </a:rPr>
              <a:t>подготовку и утверждение планов по устранению недостатков, выявленных в ходе проведения независимой оценки качества условий осуществления образовательной деятельности (далее – План). Срок -  до 24.03.2023 г. </a:t>
            </a:r>
          </a:p>
          <a:p>
            <a:pPr lvl="1"/>
            <a:r>
              <a:rPr lang="ru-RU" sz="2800" dirty="0" smtClean="0">
                <a:latin typeface="Times New Roman" pitchFamily="18" charset="0"/>
                <a:cs typeface="Times New Roman" pitchFamily="18" charset="0"/>
              </a:rPr>
              <a:t>3. Взять </a:t>
            </a:r>
            <a:r>
              <a:rPr lang="ru-RU" sz="2800" dirty="0" smtClean="0">
                <a:latin typeface="Times New Roman" pitchFamily="18" charset="0"/>
                <a:cs typeface="Times New Roman" pitchFamily="18" charset="0"/>
              </a:rPr>
              <a:t>под контроль исполнения Плана и предоставить информацию о выполнении Плана в </a:t>
            </a:r>
            <a:r>
              <a:rPr lang="ru-RU" sz="2800" dirty="0" err="1" smtClean="0">
                <a:latin typeface="Times New Roman" pitchFamily="18" charset="0"/>
                <a:cs typeface="Times New Roman" pitchFamily="18" charset="0"/>
              </a:rPr>
              <a:t>Гайнское</a:t>
            </a:r>
            <a:r>
              <a:rPr lang="ru-RU" sz="2800" dirty="0" smtClean="0">
                <a:latin typeface="Times New Roman" pitchFamily="18" charset="0"/>
                <a:cs typeface="Times New Roman" pitchFamily="18" charset="0"/>
              </a:rPr>
              <a:t> управление образования. Срок - до 25.08.2023 г. </a:t>
            </a:r>
          </a:p>
          <a:p>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6BE8332-27E7-413F-AED9-BD6071F444D6}"/>
              </a:ext>
            </a:extLst>
          </p:cNvPr>
          <p:cNvSpPr txBox="1"/>
          <p:nvPr/>
        </p:nvSpPr>
        <p:spPr>
          <a:xfrm>
            <a:off x="839416" y="96951"/>
            <a:ext cx="10513168" cy="492122"/>
          </a:xfrm>
          <a:prstGeom prst="rect">
            <a:avLst/>
          </a:prstGeom>
          <a:noFill/>
        </p:spPr>
        <p:txBody>
          <a:bodyPr wrap="square">
            <a:spAutoFit/>
          </a:bodyPr>
          <a:lstStyle/>
          <a:p>
            <a:pPr algn="ctr">
              <a:lnSpc>
                <a:spcPct val="115000"/>
              </a:lnSpc>
              <a:spcAft>
                <a:spcPts val="0"/>
              </a:spcAft>
            </a:pPr>
            <a:r>
              <a:rPr lang="ru-RU" sz="2400" b="1" dirty="0">
                <a:effectLst/>
                <a:latin typeface="+mj-lt"/>
                <a:ea typeface="Calibri" panose="020F0502020204030204" pitchFamily="34" charset="0"/>
                <a:cs typeface="Calibri" panose="020F0502020204030204" pitchFamily="34" charset="0"/>
              </a:rPr>
              <a:t>Средний балл по показателям (в целом по всем ДОУ – юридическим лицам)</a:t>
            </a:r>
            <a:endParaRPr lang="ru-RU" sz="2400" dirty="0">
              <a:effectLst/>
              <a:latin typeface="+mj-lt"/>
            </a:endParaRPr>
          </a:p>
        </p:txBody>
      </p:sp>
      <p:graphicFrame>
        <p:nvGraphicFramePr>
          <p:cNvPr id="4" name="Диаграмма 3">
            <a:extLst>
              <a:ext uri="{FF2B5EF4-FFF2-40B4-BE49-F238E27FC236}">
                <a16:creationId xmlns="" xmlns:a16="http://schemas.microsoft.com/office/drawing/2014/main" id="{61EE35A4-E8E5-48EF-A6A1-599114A67F02}"/>
              </a:ext>
            </a:extLst>
          </p:cNvPr>
          <p:cNvGraphicFramePr/>
          <p:nvPr>
            <p:extLst>
              <p:ext uri="{D42A27DB-BD31-4B8C-83A1-F6EECF244321}">
                <p14:modId xmlns="" xmlns:p14="http://schemas.microsoft.com/office/powerpoint/2010/main" val="3433346819"/>
              </p:ext>
            </p:extLst>
          </p:nvPr>
        </p:nvGraphicFramePr>
        <p:xfrm>
          <a:off x="637556" y="980728"/>
          <a:ext cx="1091688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19" name="Текст 18">
            <a:extLst>
              <a:ext uri="{FF2B5EF4-FFF2-40B4-BE49-F238E27FC236}">
                <a16:creationId xmlns="" xmlns:a16="http://schemas.microsoft.com/office/drawing/2014/main" id="{78F5D0C9-C85D-446F-8842-9D004DDF6D57}"/>
              </a:ext>
            </a:extLst>
          </p:cNvPr>
          <p:cNvSpPr>
            <a:spLocks noGrp="1"/>
          </p:cNvSpPr>
          <p:nvPr>
            <p:ph type="body" sz="quarter" idx="14"/>
          </p:nvPr>
        </p:nvSpPr>
        <p:spPr>
          <a:xfrm>
            <a:off x="3281348" y="6463713"/>
            <a:ext cx="8296094" cy="394287"/>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15" name="Текст 14">
            <a:extLst>
              <a:ext uri="{FF2B5EF4-FFF2-40B4-BE49-F238E27FC236}">
                <a16:creationId xmlns="" xmlns:a16="http://schemas.microsoft.com/office/drawing/2014/main" id="{5E1E7176-5FC7-46B7-86A8-D34997C202A0}"/>
              </a:ext>
            </a:extLst>
          </p:cNvPr>
          <p:cNvSpPr>
            <a:spLocks noGrp="1"/>
          </p:cNvSpPr>
          <p:nvPr>
            <p:ph type="body" sz="quarter" idx="10"/>
          </p:nvPr>
        </p:nvSpPr>
        <p:spPr>
          <a:xfrm>
            <a:off x="637556" y="6491787"/>
            <a:ext cx="2520950" cy="338137"/>
          </a:xfrm>
        </p:spPr>
        <p:txBody>
          <a:bodyPr/>
          <a:lstStyle/>
          <a:p>
            <a:endParaRPr lang="ru-RU" dirty="0"/>
          </a:p>
        </p:txBody>
      </p:sp>
    </p:spTree>
    <p:extLst>
      <p:ext uri="{BB962C8B-B14F-4D97-AF65-F5344CB8AC3E}">
        <p14:creationId xmlns="" xmlns:p14="http://schemas.microsoft.com/office/powerpoint/2010/main" val="3481151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Таблица 15">
            <a:extLst>
              <a:ext uri="{FF2B5EF4-FFF2-40B4-BE49-F238E27FC236}">
                <a16:creationId xmlns="" xmlns:a16="http://schemas.microsoft.com/office/drawing/2014/main" id="{EA7546DF-EB16-4EAB-9499-ADB7B8877462}"/>
              </a:ext>
            </a:extLst>
          </p:cNvPr>
          <p:cNvGraphicFramePr>
            <a:graphicFrameLocks noGrp="1"/>
          </p:cNvGraphicFramePr>
          <p:nvPr>
            <p:extLst>
              <p:ext uri="{D42A27DB-BD31-4B8C-83A1-F6EECF244321}">
                <p14:modId xmlns="" xmlns:p14="http://schemas.microsoft.com/office/powerpoint/2010/main" val="367937114"/>
              </p:ext>
            </p:extLst>
          </p:nvPr>
        </p:nvGraphicFramePr>
        <p:xfrm>
          <a:off x="245291" y="1105312"/>
          <a:ext cx="11701417" cy="5445298"/>
        </p:xfrm>
        <a:graphic>
          <a:graphicData uri="http://schemas.openxmlformats.org/drawingml/2006/table">
            <a:tbl>
              <a:tblPr firstRow="1" bandRow="1">
                <a:tableStyleId>{5940675A-B579-460E-94D1-54222C63F5DA}</a:tableStyleId>
              </a:tblPr>
              <a:tblGrid>
                <a:gridCol w="6084677">
                  <a:extLst>
                    <a:ext uri="{9D8B030D-6E8A-4147-A177-3AD203B41FA5}">
                      <a16:colId xmlns="" xmlns:a16="http://schemas.microsoft.com/office/drawing/2014/main" val="1680786029"/>
                    </a:ext>
                  </a:extLst>
                </a:gridCol>
                <a:gridCol w="1656184">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4286601564"/>
                    </a:ext>
                  </a:extLst>
                </a:gridCol>
                <a:gridCol w="1152244">
                  <a:extLst>
                    <a:ext uri="{9D8B030D-6E8A-4147-A177-3AD203B41FA5}">
                      <a16:colId xmlns="" xmlns:a16="http://schemas.microsoft.com/office/drawing/2014/main" val="2579674918"/>
                    </a:ext>
                  </a:extLst>
                </a:gridCol>
              </a:tblGrid>
              <a:tr h="1078085">
                <a:tc>
                  <a:txBody>
                    <a:bodyPr/>
                    <a:lstStyle/>
                    <a:p>
                      <a:pPr algn="ctr"/>
                      <a:r>
                        <a:rPr lang="ru-RU" sz="1800" b="0" dirty="0"/>
                        <a:t>ПОКАЗАТЕЛИ</a:t>
                      </a:r>
                    </a:p>
                  </a:txBody>
                  <a:tcPr anchor="ctr"/>
                </a:tc>
                <a:tc>
                  <a:txBody>
                    <a:bodyPr/>
                    <a:lstStyle/>
                    <a:p>
                      <a:pPr algn="ctr"/>
                      <a:r>
                        <a:rPr lang="ru-RU" sz="1800" b="0" dirty="0"/>
                        <a:t>Минимальная</a:t>
                      </a:r>
                      <a:r>
                        <a:rPr lang="ru-RU" sz="1800" b="0" baseline="0" dirty="0"/>
                        <a:t> сумма</a:t>
                      </a:r>
                      <a:endParaRPr lang="ru-RU" sz="1800" b="0" dirty="0"/>
                    </a:p>
                  </a:txBody>
                  <a:tcPr anchor="ctr"/>
                </a:tc>
                <a:tc>
                  <a:txBody>
                    <a:bodyPr/>
                    <a:lstStyle/>
                    <a:p>
                      <a:pPr algn="ctr"/>
                      <a:r>
                        <a:rPr lang="ru-RU" sz="1800" b="0" dirty="0"/>
                        <a:t>Максимальная сумма</a:t>
                      </a:r>
                    </a:p>
                  </a:txBody>
                  <a:tcPr anchor="ctr"/>
                </a:tc>
                <a:tc>
                  <a:txBody>
                    <a:bodyPr/>
                    <a:lstStyle/>
                    <a:p>
                      <a:pPr algn="ctr"/>
                      <a:r>
                        <a:rPr lang="ru-RU" sz="1800" b="0" dirty="0"/>
                        <a:t>Средняя сумма</a:t>
                      </a:r>
                    </a:p>
                  </a:txBody>
                  <a:tcPr anchor="ctr"/>
                </a:tc>
                <a:tc>
                  <a:txBody>
                    <a:bodyPr/>
                    <a:lstStyle/>
                    <a:p>
                      <a:pPr algn="ctr"/>
                      <a:r>
                        <a:rPr lang="ru-RU" sz="1800" b="0" dirty="0"/>
                        <a:t>Макс. сумма по методике</a:t>
                      </a:r>
                    </a:p>
                  </a:txBody>
                  <a:tcPr anchor="ctr"/>
                </a:tc>
                <a:extLst>
                  <a:ext uri="{0D108BD9-81ED-4DB2-BD59-A6C34878D82A}">
                    <a16:rowId xmlns="" xmlns:a16="http://schemas.microsoft.com/office/drawing/2014/main" val="1480639086"/>
                  </a:ext>
                </a:extLst>
              </a:tr>
              <a:tr h="616049">
                <a:tc>
                  <a:txBody>
                    <a:bodyPr/>
                    <a:lstStyle/>
                    <a:p>
                      <a:r>
                        <a:rPr lang="ru-RU" sz="1800" b="0" dirty="0"/>
                        <a:t>Открытость и доступность информации об организации</a:t>
                      </a:r>
                    </a:p>
                  </a:txBody>
                  <a:tcPr anchor="ctr"/>
                </a:tc>
                <a:tc>
                  <a:txBody>
                    <a:bodyPr/>
                    <a:lstStyle/>
                    <a:p>
                      <a:pPr algn="ctr"/>
                      <a:r>
                        <a:rPr lang="ru-RU" sz="1800" b="1" i="0" u="none" strike="noStrike" kern="1200" baseline="0" dirty="0">
                          <a:solidFill>
                            <a:schemeClr val="tx1"/>
                          </a:solidFill>
                          <a:latin typeface="+mn-lt"/>
                          <a:ea typeface="+mn-ea"/>
                          <a:cs typeface="+mn-cs"/>
                        </a:rPr>
                        <a:t>50,5</a:t>
                      </a:r>
                    </a:p>
                  </a:txBody>
                  <a:tcPr anchor="ctr"/>
                </a:tc>
                <a:tc>
                  <a:txBody>
                    <a:bodyPr/>
                    <a:lstStyle/>
                    <a:p>
                      <a:pPr algn="ctr"/>
                      <a:r>
                        <a:rPr lang="ru-RU" sz="1800" b="1" i="0" u="none" strike="noStrike" kern="1200" baseline="0" dirty="0">
                          <a:solidFill>
                            <a:schemeClr val="tx1"/>
                          </a:solidFill>
                          <a:latin typeface="+mn-lt"/>
                          <a:ea typeface="+mn-ea"/>
                          <a:cs typeface="+mn-cs"/>
                        </a:rPr>
                        <a:t>100</a:t>
                      </a:r>
                    </a:p>
                  </a:txBody>
                  <a:tcPr anchor="ctr"/>
                </a:tc>
                <a:tc>
                  <a:txBody>
                    <a:bodyPr/>
                    <a:lstStyle/>
                    <a:p>
                      <a:pPr algn="ctr"/>
                      <a:r>
                        <a:rPr lang="ru-RU" sz="1800" b="1" i="0" u="none" strike="noStrike" kern="1200" baseline="0" dirty="0">
                          <a:solidFill>
                            <a:schemeClr val="tx1"/>
                          </a:solidFill>
                          <a:latin typeface="+mn-lt"/>
                          <a:ea typeface="+mn-ea"/>
                          <a:cs typeface="+mn-cs"/>
                        </a:rPr>
                        <a:t>78,84</a:t>
                      </a:r>
                    </a:p>
                  </a:txBody>
                  <a:tcPr anchor="ctr"/>
                </a:tc>
                <a:tc>
                  <a:txBody>
                    <a:bodyPr/>
                    <a:lstStyle/>
                    <a:p>
                      <a:pPr algn="ctr"/>
                      <a:r>
                        <a:rPr lang="ru-RU" sz="1800" b="1" dirty="0"/>
                        <a:t>100</a:t>
                      </a:r>
                    </a:p>
                  </a:txBody>
                  <a:tcPr anchor="ctr"/>
                </a:tc>
                <a:extLst>
                  <a:ext uri="{0D108BD9-81ED-4DB2-BD59-A6C34878D82A}">
                    <a16:rowId xmlns="" xmlns:a16="http://schemas.microsoft.com/office/drawing/2014/main" val="2890884672"/>
                  </a:ext>
                </a:extLst>
              </a:tr>
              <a:tr h="853951">
                <a:tc>
                  <a:txBody>
                    <a:bodyPr/>
                    <a:lstStyle/>
                    <a:p>
                      <a:r>
                        <a:rPr lang="ru-RU" sz="1800" b="0" dirty="0"/>
                        <a:t>Комфортность условий предоставления услуг, в том числе время ее предоставления</a:t>
                      </a:r>
                    </a:p>
                  </a:txBody>
                  <a:tcPr anchor="ctr"/>
                </a:tc>
                <a:tc>
                  <a:txBody>
                    <a:bodyPr/>
                    <a:lstStyle/>
                    <a:p>
                      <a:pPr algn="ctr"/>
                      <a:r>
                        <a:rPr lang="ru-RU" sz="1800" b="1" dirty="0"/>
                        <a:t>44,5</a:t>
                      </a:r>
                    </a:p>
                  </a:txBody>
                  <a:tcPr anchor="ctr"/>
                </a:tc>
                <a:tc>
                  <a:txBody>
                    <a:bodyPr/>
                    <a:lstStyle/>
                    <a:p>
                      <a:pPr algn="ctr"/>
                      <a:r>
                        <a:rPr lang="ru-RU" sz="1800" b="1" dirty="0"/>
                        <a:t>100</a:t>
                      </a:r>
                    </a:p>
                  </a:txBody>
                  <a:tcPr anchor="ctr"/>
                </a:tc>
                <a:tc>
                  <a:txBody>
                    <a:bodyPr/>
                    <a:lstStyle/>
                    <a:p>
                      <a:pPr algn="ctr"/>
                      <a:r>
                        <a:rPr lang="ru-RU" sz="1800" b="1" dirty="0"/>
                        <a:t>95,38</a:t>
                      </a:r>
                    </a:p>
                  </a:txBody>
                  <a:tcPr anchor="ctr"/>
                </a:tc>
                <a:tc>
                  <a:txBody>
                    <a:bodyPr/>
                    <a:lstStyle/>
                    <a:p>
                      <a:pPr algn="ctr"/>
                      <a:r>
                        <a:rPr lang="ru-RU" sz="1800" b="1" dirty="0"/>
                        <a:t>100</a:t>
                      </a:r>
                    </a:p>
                  </a:txBody>
                  <a:tcPr anchor="ctr"/>
                </a:tc>
                <a:extLst>
                  <a:ext uri="{0D108BD9-81ED-4DB2-BD59-A6C34878D82A}">
                    <a16:rowId xmlns="" xmlns:a16="http://schemas.microsoft.com/office/drawing/2014/main" val="1443760361"/>
                  </a:ext>
                </a:extLst>
              </a:tr>
              <a:tr h="616049">
                <a:tc>
                  <a:txBody>
                    <a:bodyPr/>
                    <a:lstStyle/>
                    <a:p>
                      <a:r>
                        <a:rPr lang="ru-RU" sz="1800" b="0" dirty="0"/>
                        <a:t>Доступность услуг для лиц с ОВЗ и инвалидов</a:t>
                      </a:r>
                    </a:p>
                  </a:txBody>
                  <a:tcPr anchor="ctr"/>
                </a:tc>
                <a:tc>
                  <a:txBody>
                    <a:bodyPr/>
                    <a:lstStyle/>
                    <a:p>
                      <a:pPr algn="ctr"/>
                      <a:r>
                        <a:rPr lang="ru-RU" sz="1800" b="1" dirty="0"/>
                        <a:t>8</a:t>
                      </a:r>
                    </a:p>
                  </a:txBody>
                  <a:tcPr anchor="ctr"/>
                </a:tc>
                <a:tc>
                  <a:txBody>
                    <a:bodyPr/>
                    <a:lstStyle/>
                    <a:p>
                      <a:pPr algn="ctr"/>
                      <a:r>
                        <a:rPr lang="ru-RU" sz="1800" b="1" dirty="0"/>
                        <a:t>99,4</a:t>
                      </a:r>
                    </a:p>
                  </a:txBody>
                  <a:tcPr anchor="ctr"/>
                </a:tc>
                <a:tc>
                  <a:txBody>
                    <a:bodyPr/>
                    <a:lstStyle/>
                    <a:p>
                      <a:pPr algn="ctr"/>
                      <a:r>
                        <a:rPr lang="ru-RU" sz="1800" b="1" dirty="0"/>
                        <a:t>46,29</a:t>
                      </a:r>
                    </a:p>
                  </a:txBody>
                  <a:tcPr anchor="ctr"/>
                </a:tc>
                <a:tc>
                  <a:txBody>
                    <a:bodyPr/>
                    <a:lstStyle/>
                    <a:p>
                      <a:pPr algn="ctr"/>
                      <a:r>
                        <a:rPr lang="ru-RU" sz="1800" b="1" dirty="0"/>
                        <a:t>100</a:t>
                      </a:r>
                    </a:p>
                  </a:txBody>
                  <a:tcPr anchor="ctr"/>
                </a:tc>
                <a:extLst>
                  <a:ext uri="{0D108BD9-81ED-4DB2-BD59-A6C34878D82A}">
                    <a16:rowId xmlns="" xmlns:a16="http://schemas.microsoft.com/office/drawing/2014/main" val="4074507795"/>
                  </a:ext>
                </a:extLst>
              </a:tr>
              <a:tr h="508274">
                <a:tc>
                  <a:txBody>
                    <a:bodyPr/>
                    <a:lstStyle/>
                    <a:p>
                      <a:r>
                        <a:rPr lang="ru-RU" sz="1800" b="0" dirty="0"/>
                        <a:t>Доброжелательность, вежливость, работников организаций</a:t>
                      </a:r>
                    </a:p>
                  </a:txBody>
                  <a:tcPr anchor="ctr"/>
                </a:tc>
                <a:tc>
                  <a:txBody>
                    <a:bodyPr/>
                    <a:lstStyle/>
                    <a:p>
                      <a:pPr algn="ctr"/>
                      <a:r>
                        <a:rPr lang="ru-RU" sz="1800" b="1" dirty="0"/>
                        <a:t>92,4</a:t>
                      </a:r>
                    </a:p>
                  </a:txBody>
                  <a:tcPr anchor="ctr"/>
                </a:tc>
                <a:tc>
                  <a:txBody>
                    <a:bodyPr/>
                    <a:lstStyle/>
                    <a:p>
                      <a:pPr algn="ctr"/>
                      <a:r>
                        <a:rPr lang="ru-RU" sz="1800" b="1" dirty="0"/>
                        <a:t>100</a:t>
                      </a:r>
                    </a:p>
                  </a:txBody>
                  <a:tcPr anchor="ctr"/>
                </a:tc>
                <a:tc>
                  <a:txBody>
                    <a:bodyPr/>
                    <a:lstStyle/>
                    <a:p>
                      <a:pPr algn="ctr"/>
                      <a:r>
                        <a:rPr lang="ru-RU" sz="1800" b="1" dirty="0"/>
                        <a:t>96,41</a:t>
                      </a:r>
                    </a:p>
                  </a:txBody>
                  <a:tcPr anchor="ctr"/>
                </a:tc>
                <a:tc>
                  <a:txBody>
                    <a:bodyPr/>
                    <a:lstStyle/>
                    <a:p>
                      <a:pPr algn="ctr"/>
                      <a:r>
                        <a:rPr lang="ru-RU" sz="1800" b="1" dirty="0"/>
                        <a:t>100</a:t>
                      </a:r>
                    </a:p>
                  </a:txBody>
                  <a:tcPr anchor="ctr"/>
                </a:tc>
                <a:extLst>
                  <a:ext uri="{0D108BD9-81ED-4DB2-BD59-A6C34878D82A}">
                    <a16:rowId xmlns="" xmlns:a16="http://schemas.microsoft.com/office/drawing/2014/main" val="1757281779"/>
                  </a:ext>
                </a:extLst>
              </a:tr>
              <a:tr h="616049">
                <a:tc>
                  <a:txBody>
                    <a:bodyPr/>
                    <a:lstStyle/>
                    <a:p>
                      <a:r>
                        <a:rPr lang="ru-RU" sz="1800" b="0" i="0" u="none" strike="noStrike" kern="1200" baseline="0" dirty="0">
                          <a:solidFill>
                            <a:schemeClr val="tx1"/>
                          </a:solidFill>
                          <a:latin typeface="+mn-lt"/>
                          <a:ea typeface="+mn-ea"/>
                          <a:cs typeface="+mn-cs"/>
                        </a:rPr>
                        <a:t>Удовлетворенность условиями оказания услуг</a:t>
                      </a:r>
                    </a:p>
                  </a:txBody>
                  <a:tcPr anchor="ctr"/>
                </a:tc>
                <a:tc>
                  <a:txBody>
                    <a:bodyPr/>
                    <a:lstStyle/>
                    <a:p>
                      <a:pPr algn="ctr"/>
                      <a:r>
                        <a:rPr lang="ru-RU" sz="1800" b="1" dirty="0"/>
                        <a:t>84,7</a:t>
                      </a:r>
                    </a:p>
                  </a:txBody>
                  <a:tcPr anchor="ctr"/>
                </a:tc>
                <a:tc>
                  <a:txBody>
                    <a:bodyPr/>
                    <a:lstStyle/>
                    <a:p>
                      <a:pPr algn="ctr"/>
                      <a:r>
                        <a:rPr lang="ru-RU" sz="1800" b="1" dirty="0"/>
                        <a:t>100</a:t>
                      </a:r>
                    </a:p>
                  </a:txBody>
                  <a:tcPr anchor="ctr"/>
                </a:tc>
                <a:tc>
                  <a:txBody>
                    <a:bodyPr/>
                    <a:lstStyle/>
                    <a:p>
                      <a:pPr algn="ctr"/>
                      <a:r>
                        <a:rPr lang="ru-RU" sz="1800" b="1" dirty="0"/>
                        <a:t>97,85</a:t>
                      </a:r>
                    </a:p>
                  </a:txBody>
                  <a:tcPr anchor="ctr"/>
                </a:tc>
                <a:tc>
                  <a:txBody>
                    <a:bodyPr/>
                    <a:lstStyle/>
                    <a:p>
                      <a:pPr algn="ctr"/>
                      <a:r>
                        <a:rPr lang="ru-RU" sz="1800" b="1" dirty="0"/>
                        <a:t>100</a:t>
                      </a:r>
                    </a:p>
                  </a:txBody>
                  <a:tcPr anchor="ctr"/>
                </a:tc>
                <a:extLst>
                  <a:ext uri="{0D108BD9-81ED-4DB2-BD59-A6C34878D82A}">
                    <a16:rowId xmlns="" xmlns:a16="http://schemas.microsoft.com/office/drawing/2014/main" val="3333001924"/>
                  </a:ext>
                </a:extLst>
              </a:tr>
              <a:tr h="616049">
                <a:tc>
                  <a:txBody>
                    <a:bodyPr/>
                    <a:lstStyle/>
                    <a:p>
                      <a:pPr algn="r"/>
                      <a:r>
                        <a:rPr lang="ru-RU" sz="1800" b="0" i="0" u="none" strike="noStrike" kern="1200" baseline="0" dirty="0">
                          <a:solidFill>
                            <a:schemeClr val="tx1"/>
                          </a:solidFill>
                          <a:latin typeface="+mn-lt"/>
                          <a:ea typeface="+mn-ea"/>
                          <a:cs typeface="+mn-cs"/>
                        </a:rPr>
                        <a:t>Общий итог:	</a:t>
                      </a:r>
                    </a:p>
                  </a:txBody>
                  <a:tcPr anchor="ctr"/>
                </a:tc>
                <a:tc>
                  <a:txBody>
                    <a:bodyPr/>
                    <a:lstStyle/>
                    <a:p>
                      <a:pPr algn="ctr"/>
                      <a:endParaRPr lang="ru-RU" sz="1800" b="1" dirty="0"/>
                    </a:p>
                  </a:txBody>
                  <a:tcPr anchor="ctr"/>
                </a:tc>
                <a:tc>
                  <a:txBody>
                    <a:bodyPr/>
                    <a:lstStyle/>
                    <a:p>
                      <a:pPr algn="ctr"/>
                      <a:endParaRPr lang="ru-RU" sz="1800" b="1" dirty="0"/>
                    </a:p>
                  </a:txBody>
                  <a:tcPr anchor="ctr"/>
                </a:tc>
                <a:tc>
                  <a:txBody>
                    <a:bodyPr/>
                    <a:lstStyle/>
                    <a:p>
                      <a:pPr algn="ctr"/>
                      <a:r>
                        <a:rPr lang="ru-RU" sz="1800" b="1" dirty="0"/>
                        <a:t>86,98</a:t>
                      </a:r>
                    </a:p>
                  </a:txBody>
                  <a:tcPr anchor="ctr"/>
                </a:tc>
                <a:tc>
                  <a:txBody>
                    <a:bodyPr/>
                    <a:lstStyle/>
                    <a:p>
                      <a:pPr algn="ctr"/>
                      <a:r>
                        <a:rPr lang="ru-RU" sz="1800" b="1" dirty="0"/>
                        <a:t>100</a:t>
                      </a:r>
                    </a:p>
                  </a:txBody>
                  <a:tcPr anchor="ctr"/>
                </a:tc>
                <a:extLst>
                  <a:ext uri="{0D108BD9-81ED-4DB2-BD59-A6C34878D82A}">
                    <a16:rowId xmlns="" xmlns:a16="http://schemas.microsoft.com/office/drawing/2014/main" val="584366700"/>
                  </a:ext>
                </a:extLst>
              </a:tr>
            </a:tbl>
          </a:graphicData>
        </a:graphic>
      </p:graphicFrame>
      <p:sp>
        <p:nvSpPr>
          <p:cNvPr id="2" name="Текст 1">
            <a:extLst>
              <a:ext uri="{FF2B5EF4-FFF2-40B4-BE49-F238E27FC236}">
                <a16:creationId xmlns="" xmlns:a16="http://schemas.microsoft.com/office/drawing/2014/main" id="{9162F4B2-4463-428B-87FE-3EC73B6572F2}"/>
              </a:ext>
            </a:extLst>
          </p:cNvPr>
          <p:cNvSpPr>
            <a:spLocks noGrp="1"/>
          </p:cNvSpPr>
          <p:nvPr>
            <p:ph type="body" sz="quarter" idx="10"/>
          </p:nvPr>
        </p:nvSpPr>
        <p:spPr/>
        <p:txBody>
          <a:bodyPr/>
          <a:lstStyle/>
          <a:p>
            <a:endParaRPr lang="ru-RU"/>
          </a:p>
        </p:txBody>
      </p:sp>
      <p:sp>
        <p:nvSpPr>
          <p:cNvPr id="6" name="Текст 5">
            <a:extLst>
              <a:ext uri="{FF2B5EF4-FFF2-40B4-BE49-F238E27FC236}">
                <a16:creationId xmlns="" xmlns:a16="http://schemas.microsoft.com/office/drawing/2014/main" id="{A7199E63-088B-471B-A4D2-2684025D18DD}"/>
              </a:ext>
            </a:extLst>
          </p:cNvPr>
          <p:cNvSpPr>
            <a:spLocks noGrp="1"/>
          </p:cNvSpPr>
          <p:nvPr>
            <p:ph type="body" sz="quarter" idx="14"/>
          </p:nvPr>
        </p:nvSpPr>
        <p:spPr>
          <a:xfrm>
            <a:off x="3258350" y="6438293"/>
            <a:ext cx="8454274" cy="404788"/>
          </a:xfrm>
        </p:spPr>
        <p:txBody>
          <a:bodyPr/>
          <a:lstStyle/>
          <a:p>
            <a:r>
              <a:rPr lang="ru-RU" dirty="0"/>
              <a:t>Итоги проведения независимой оценки качества условий осуществления образовательной деятельности в 2022 году</a:t>
            </a:r>
          </a:p>
        </p:txBody>
      </p:sp>
      <p:sp>
        <p:nvSpPr>
          <p:cNvPr id="10" name="TextBox 9">
            <a:extLst>
              <a:ext uri="{FF2B5EF4-FFF2-40B4-BE49-F238E27FC236}">
                <a16:creationId xmlns="" xmlns:a16="http://schemas.microsoft.com/office/drawing/2014/main" id="{63A81E3B-7052-48A8-B94F-367B4D277681}"/>
              </a:ext>
            </a:extLst>
          </p:cNvPr>
          <p:cNvSpPr txBox="1"/>
          <p:nvPr/>
        </p:nvSpPr>
        <p:spPr>
          <a:xfrm>
            <a:off x="839416" y="97468"/>
            <a:ext cx="10513168" cy="523220"/>
          </a:xfrm>
          <a:prstGeom prst="rect">
            <a:avLst/>
          </a:prstGeom>
          <a:noFill/>
        </p:spPr>
        <p:txBody>
          <a:bodyPr wrap="square">
            <a:spAutoFit/>
          </a:bodyPr>
          <a:lstStyle/>
          <a:p>
            <a:pPr algn="ctr"/>
            <a:r>
              <a:rPr lang="ru-RU" sz="2800" b="1" dirty="0">
                <a:latin typeface="+mj-lt"/>
              </a:rPr>
              <a:t>Результаты независимой оценки качества услуг в 2022 году</a:t>
            </a:r>
          </a:p>
        </p:txBody>
      </p:sp>
    </p:spTree>
    <p:extLst>
      <p:ext uri="{BB962C8B-B14F-4D97-AF65-F5344CB8AC3E}">
        <p14:creationId xmlns="" xmlns:p14="http://schemas.microsoft.com/office/powerpoint/2010/main" val="46882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r>
              <a:rPr lang="ru-RU" b="1" dirty="0" smtClean="0"/>
              <a:t>Общие сведения по структурным подразделениям </a:t>
            </a:r>
          </a:p>
          <a:p>
            <a:endParaRPr lang="ru-RU" dirty="0"/>
          </a:p>
        </p:txBody>
      </p:sp>
      <p:sp>
        <p:nvSpPr>
          <p:cNvPr id="4" name="Содержимое 3"/>
          <p:cNvSpPr>
            <a:spLocks noGrp="1"/>
          </p:cNvSpPr>
          <p:nvPr>
            <p:ph sz="quarter" idx="12"/>
          </p:nvPr>
        </p:nvSpPr>
        <p:spPr/>
        <p:txBody>
          <a:bodyPr/>
          <a:lstStyle/>
          <a:p>
            <a:r>
              <a:rPr lang="ru-RU" dirty="0" smtClean="0"/>
              <a:t> </a:t>
            </a:r>
            <a:r>
              <a:rPr lang="ru-RU" b="1" dirty="0" smtClean="0"/>
              <a:t>Количество структурных подразделений при образовательных учреждениях начального, среднего общего и полного среднего образования, реализующих программы дошкольного образования, принявших участие в НОКО ДОУ 2022 года по Пермскому краю:</a:t>
            </a:r>
            <a:endParaRPr lang="ru-RU" dirty="0" smtClean="0"/>
          </a:p>
          <a:p>
            <a:pPr lvl="0"/>
            <a:r>
              <a:rPr lang="ru-RU" b="1" i="1" u="sng" dirty="0" smtClean="0"/>
              <a:t>268 структурных подразделений</a:t>
            </a:r>
          </a:p>
          <a:p>
            <a:r>
              <a:rPr lang="ru-RU" b="1" dirty="0" smtClean="0"/>
              <a:t>Количество воспитанников:    </a:t>
            </a:r>
            <a:r>
              <a:rPr lang="ru-RU" b="1" i="1" u="sng" dirty="0" smtClean="0"/>
              <a:t>28962 человека</a:t>
            </a:r>
          </a:p>
          <a:p>
            <a:r>
              <a:rPr lang="ru-RU" b="1" dirty="0" smtClean="0"/>
              <a:t>Общее количество анкет родителей:   </a:t>
            </a:r>
            <a:r>
              <a:rPr lang="ru-RU" b="1" i="1" u="sng" dirty="0" smtClean="0"/>
              <a:t>14790 анкет</a:t>
            </a:r>
          </a:p>
          <a:p>
            <a:r>
              <a:rPr lang="ru-RU" b="1" dirty="0" smtClean="0"/>
              <a:t>Процент анкет от общего числа воспитанников:   </a:t>
            </a:r>
            <a:r>
              <a:rPr lang="ru-RU" b="1" i="1" u="sng" dirty="0" smtClean="0"/>
              <a:t>54,84 % </a:t>
            </a:r>
          </a:p>
          <a:p>
            <a:r>
              <a:rPr lang="ru-RU" b="1" dirty="0" smtClean="0"/>
              <a:t>Доля анкет с замечаниями и предложениями от общего числа анкет:  </a:t>
            </a:r>
            <a:r>
              <a:rPr lang="ru-RU" b="1" i="1" u="sng" dirty="0" smtClean="0"/>
              <a:t>13,6 % (2010 анкет)</a:t>
            </a:r>
          </a:p>
          <a:p>
            <a:r>
              <a:rPr lang="ru-RU" dirty="0" smtClean="0"/>
              <a:t/>
            </a:r>
            <a:br>
              <a:rPr lang="ru-RU" dirty="0" smtClean="0"/>
            </a:br>
            <a:r>
              <a:rPr lang="ru-RU" dirty="0" smtClean="0"/>
              <a:t> </a:t>
            </a:r>
          </a:p>
          <a:p>
            <a:endParaRPr lang="ru-RU" dirty="0"/>
          </a:p>
        </p:txBody>
      </p:sp>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normAutofit lnSpcReduction="10000"/>
          </a:bodyPr>
          <a:lstStyle/>
          <a:p>
            <a:r>
              <a:rPr lang="ru-RU" dirty="0" smtClean="0"/>
              <a:t>Показатели, характеризующие открытость и доступность информации об организации</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05130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r>
                        <a:rPr lang="ru-RU" dirty="0" smtClean="0"/>
                        <a:t>Место в рейтинге в крае / округе</a:t>
                      </a:r>
                      <a:endParaRPr lang="ru-RU" dirty="0"/>
                    </a:p>
                  </a:txBody>
                  <a:tcPr/>
                </a:tc>
                <a:tc>
                  <a:txBody>
                    <a:bodyPr/>
                    <a:lstStyle/>
                    <a:p>
                      <a:r>
                        <a:rPr lang="ru-RU" dirty="0" smtClean="0"/>
                        <a:t>Организация</a:t>
                      </a:r>
                      <a:endParaRPr lang="ru-RU" dirty="0"/>
                    </a:p>
                  </a:txBody>
                  <a:tcPr/>
                </a:tc>
                <a:tc>
                  <a:txBody>
                    <a:bodyPr/>
                    <a:lstStyle/>
                    <a:p>
                      <a:r>
                        <a:rPr lang="ru-RU" dirty="0" smtClean="0"/>
                        <a:t>Баллы </a:t>
                      </a:r>
                      <a:endParaRPr lang="ru-RU" dirty="0"/>
                    </a:p>
                  </a:txBody>
                  <a:tcPr/>
                </a:tc>
              </a:tr>
              <a:tr h="370840">
                <a:tc>
                  <a:txBody>
                    <a:bodyPr/>
                    <a:lstStyle/>
                    <a:p>
                      <a:pPr algn="ctr">
                        <a:lnSpc>
                          <a:spcPct val="107000"/>
                        </a:lnSpc>
                        <a:spcAft>
                          <a:spcPts val="0"/>
                        </a:spcAft>
                      </a:pPr>
                      <a:r>
                        <a:rPr lang="ru-RU" sz="1800" b="1" dirty="0">
                          <a:latin typeface="Times New Roman" pitchFamily="18" charset="0"/>
                          <a:cs typeface="Times New Roman" pitchFamily="18" charset="0"/>
                        </a:rPr>
                        <a:t>52</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Гайнская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99</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latin typeface="Times New Roman" pitchFamily="18" charset="0"/>
                          <a:cs typeface="Times New Roman" pitchFamily="18" charset="0"/>
                        </a:rPr>
                        <a:t>64</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Сергеевская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98</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latin typeface="Times New Roman" pitchFamily="18" charset="0"/>
                          <a:cs typeface="Times New Roman" pitchFamily="18" charset="0"/>
                        </a:rPr>
                        <a:t>107</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Лесокамочка</a:t>
                      </a:r>
                      <a:r>
                        <a:rPr lang="ru-RU" sz="1800" dirty="0">
                          <a:solidFill>
                            <a:srgbClr val="000000"/>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96</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latin typeface="Times New Roman" pitchFamily="18" charset="0"/>
                          <a:cs typeface="Times New Roman" pitchFamily="18" charset="0"/>
                        </a:rPr>
                        <a:t>189</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Кебратская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90</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solidFill>
                            <a:srgbClr val="000000"/>
                          </a:solidFill>
                          <a:latin typeface="Times New Roman" pitchFamily="18" charset="0"/>
                          <a:cs typeface="Times New Roman" pitchFamily="18" charset="0"/>
                        </a:rPr>
                        <a:t>213</a:t>
                      </a:r>
                      <a:endParaRPr lang="ru-RU" sz="1800" b="1" dirty="0">
                        <a:latin typeface="Times New Roman" pitchFamily="18" charset="0"/>
                        <a:cs typeface="Times New Roman" pitchFamily="18" charset="0"/>
                      </a:endParaRPr>
                    </a:p>
                  </a:txBody>
                  <a:tcPr marL="68580" marR="68580" marT="0" marB="0" anchor="ctr"/>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Верхнестарицкая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87,8</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solidFill>
                            <a:srgbClr val="000000"/>
                          </a:solidFill>
                          <a:latin typeface="Times New Roman" pitchFamily="18" charset="0"/>
                          <a:cs typeface="Times New Roman" pitchFamily="18" charset="0"/>
                        </a:rPr>
                        <a:t>246</a:t>
                      </a:r>
                      <a:endParaRPr lang="ru-RU" sz="1800" b="1" dirty="0">
                        <a:latin typeface="Times New Roman" pitchFamily="18" charset="0"/>
                        <a:cs typeface="Times New Roman" pitchFamily="18" charset="0"/>
                      </a:endParaRPr>
                    </a:p>
                  </a:txBody>
                  <a:tcPr marL="68580" marR="68580" marT="0" marB="0" anchor="ctr"/>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Онылская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kern="1200" dirty="0" smtClean="0">
                          <a:solidFill>
                            <a:schemeClr val="dk1"/>
                          </a:solidFill>
                          <a:latin typeface="Times New Roman" pitchFamily="18" charset="0"/>
                          <a:ea typeface="+mn-ea"/>
                          <a:cs typeface="Times New Roman" pitchFamily="18" charset="0"/>
                        </a:rPr>
                        <a:t>80,4</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1" dirty="0">
                          <a:solidFill>
                            <a:srgbClr val="000000"/>
                          </a:solidFill>
                          <a:latin typeface="Times New Roman" pitchFamily="18" charset="0"/>
                          <a:cs typeface="Times New Roman" pitchFamily="18" charset="0"/>
                        </a:rPr>
                        <a:t>247</a:t>
                      </a:r>
                      <a:endParaRPr lang="ru-RU" sz="1800" b="1" dirty="0">
                        <a:latin typeface="Times New Roman" pitchFamily="18" charset="0"/>
                        <a:cs typeface="Times New Roman" pitchFamily="18" charset="0"/>
                      </a:endParaRPr>
                    </a:p>
                  </a:txBody>
                  <a:tcPr marL="68580" marR="68580" marT="0" marB="0" anchor="ctr"/>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Усть-Черновская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kern="1200" dirty="0" smtClean="0">
                          <a:solidFill>
                            <a:schemeClr val="dk1"/>
                          </a:solidFill>
                          <a:latin typeface="Times New Roman" pitchFamily="18" charset="0"/>
                          <a:ea typeface="+mn-ea"/>
                          <a:cs typeface="Times New Roman" pitchFamily="18" charset="0"/>
                        </a:rPr>
                        <a:t>80,2</a:t>
                      </a:r>
                      <a:endParaRPr lang="ru-RU" sz="1800" dirty="0">
                        <a:latin typeface="Times New Roman" pitchFamily="18" charset="0"/>
                        <a:cs typeface="Times New Roman" pitchFamily="18" charset="0"/>
                      </a:endParaRPr>
                    </a:p>
                  </a:txBody>
                  <a:tcPr/>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100,</a:t>
                      </a:r>
                      <a:r>
                        <a:rPr lang="ru-RU" sz="3200" baseline="0" dirty="0" smtClean="0">
                          <a:latin typeface="Times New Roman" pitchFamily="18" charset="0"/>
                          <a:cs typeface="Times New Roman" pitchFamily="18" charset="0"/>
                        </a:rPr>
                        <a:t> наименьший –</a:t>
                      </a:r>
                      <a:r>
                        <a:rPr lang="ru-RU" sz="3200" b="1" kern="1200" dirty="0" smtClean="0">
                          <a:solidFill>
                            <a:schemeClr val="dk1"/>
                          </a:solidFill>
                          <a:latin typeface="+mn-lt"/>
                          <a:ea typeface="+mn-ea"/>
                          <a:cs typeface="+mn-cs"/>
                        </a:rPr>
                        <a:t>42,4</a:t>
                      </a:r>
                      <a:endParaRPr lang="ru-RU" sz="3200" b="1" dirty="0" smtClean="0">
                        <a:latin typeface="Times New Roman" pitchFamily="18" charset="0"/>
                        <a:cs typeface="Times New Roman" pitchFamily="18" charset="0"/>
                      </a:endParaRPr>
                    </a:p>
                    <a:p>
                      <a:pPr algn="ctr">
                        <a:lnSpc>
                          <a:spcPct val="107000"/>
                        </a:lnSpc>
                        <a:spcAft>
                          <a:spcPts val="0"/>
                        </a:spcAft>
                      </a:pPr>
                      <a:endParaRPr lang="ru-RU" sz="1800" b="1" dirty="0">
                        <a:latin typeface="Times New Roman" pitchFamily="18" charset="0"/>
                        <a:cs typeface="Times New Roman" pitchFamily="18" charset="0"/>
                      </a:endParaRPr>
                    </a:p>
                  </a:txBody>
                  <a:tcPr marL="68580" marR="68580" marT="0" marB="0" anchor="ctr"/>
                </a:tc>
                <a:tc hMerge="1">
                  <a:txBody>
                    <a:bodyPr/>
                    <a:lstStyle/>
                    <a:p>
                      <a:pPr>
                        <a:lnSpc>
                          <a:spcPct val="107000"/>
                        </a:lnSpc>
                        <a:spcAft>
                          <a:spcPts val="0"/>
                        </a:spcAft>
                      </a:pPr>
                      <a:endParaRPr lang="ru-RU" sz="1800" dirty="0">
                        <a:latin typeface="Times New Roman" pitchFamily="18" charset="0"/>
                        <a:cs typeface="Times New Roman" pitchFamily="18" charset="0"/>
                      </a:endParaRPr>
                    </a:p>
                  </a:txBody>
                  <a:tcPr marL="68580" marR="68580" marT="0" marB="0"/>
                </a:tc>
                <a:tc hMerge="1">
                  <a:txBody>
                    <a:bodyPr/>
                    <a:lstStyle/>
                    <a:p>
                      <a:pPr algn="ctr"/>
                      <a:endParaRPr lang="ru-RU" sz="1800" dirty="0">
                        <a:latin typeface="Times New Roman" pitchFamily="18" charset="0"/>
                        <a:cs typeface="Times New Roman" pitchFamily="18" charset="0"/>
                      </a:endParaRPr>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r>
              <a:rPr lang="ru-RU" dirty="0" smtClean="0"/>
              <a:t>Показатели, характеризующие комфортность условий, </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904101"/>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r>
                        <a:rPr lang="ru-RU" dirty="0" smtClean="0"/>
                        <a:t>Место в рейтинге в крае / округе</a:t>
                      </a:r>
                      <a:endParaRPr lang="ru-RU" dirty="0"/>
                    </a:p>
                  </a:txBody>
                  <a:tcPr/>
                </a:tc>
                <a:tc>
                  <a:txBody>
                    <a:bodyPr/>
                    <a:lstStyle/>
                    <a:p>
                      <a:r>
                        <a:rPr lang="ru-RU" dirty="0" smtClean="0"/>
                        <a:t>Организация</a:t>
                      </a:r>
                      <a:endParaRPr lang="ru-RU" dirty="0"/>
                    </a:p>
                  </a:txBody>
                  <a:tcPr/>
                </a:tc>
                <a:tc>
                  <a:txBody>
                    <a:bodyPr/>
                    <a:lstStyle/>
                    <a:p>
                      <a:r>
                        <a:rPr lang="ru-RU" dirty="0" smtClean="0"/>
                        <a:t>Баллы </a:t>
                      </a:r>
                      <a:endParaRPr lang="ru-RU"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95</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Гайнская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kern="1200" dirty="0" smtClean="0">
                          <a:solidFill>
                            <a:schemeClr val="dk1"/>
                          </a:solidFill>
                          <a:latin typeface="Times New Roman" pitchFamily="18" charset="0"/>
                          <a:ea typeface="+mn-ea"/>
                          <a:cs typeface="Times New Roman" pitchFamily="18" charset="0"/>
                        </a:rPr>
                        <a:t>98</a:t>
                      </a:r>
                      <a:endParaRPr lang="ru-RU" sz="1800" dirty="0">
                        <a:latin typeface="Times New Roman" pitchFamily="18" charset="0"/>
                        <a:cs typeface="Times New Roman" pitchFamily="18" charset="0"/>
                      </a:endParaRPr>
                    </a:p>
                  </a:txBody>
                  <a:tcPr/>
                </a:tc>
              </a:tr>
              <a:tr h="487041">
                <a:tc>
                  <a:txBody>
                    <a:bodyPr/>
                    <a:lstStyle/>
                    <a:p>
                      <a:pPr algn="ctr">
                        <a:lnSpc>
                          <a:spcPct val="107000"/>
                        </a:lnSpc>
                        <a:spcAft>
                          <a:spcPts val="0"/>
                        </a:spcAft>
                      </a:pPr>
                      <a:r>
                        <a:rPr lang="ru-RU" sz="1800" dirty="0">
                          <a:latin typeface="Times New Roman" pitchFamily="18" charset="0"/>
                          <a:cs typeface="Times New Roman" pitchFamily="18" charset="0"/>
                        </a:rPr>
                        <a:t>126</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Усть-Черновская</a:t>
                      </a:r>
                      <a:r>
                        <a:rPr lang="ru-RU" sz="1800" dirty="0">
                          <a:solidFill>
                            <a:srgbClr val="000000"/>
                          </a:solidFill>
                          <a:latin typeface="Times New Roman" pitchFamily="18" charset="0"/>
                          <a:cs typeface="Times New Roman" pitchFamily="18" charset="0"/>
                        </a:rPr>
                        <a:t> СОШ"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97</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a:latin typeface="Times New Roman" pitchFamily="18" charset="0"/>
                          <a:cs typeface="Times New Roman" pitchFamily="18" charset="0"/>
                        </a:rPr>
                        <a:t>180</a:t>
                      </a:r>
                    </a:p>
                  </a:txBody>
                  <a:tcPr marL="68580" marR="68580" marT="0" marB="0"/>
                </a:tc>
                <a:tc>
                  <a:txBody>
                    <a:bodyPr/>
                    <a:lstStyle/>
                    <a:p>
                      <a:pPr>
                        <a:lnSpc>
                          <a:spcPct val="107000"/>
                        </a:lnSpc>
                        <a:spcAft>
                          <a:spcPts val="0"/>
                        </a:spcAft>
                      </a:pPr>
                      <a:r>
                        <a:rPr lang="ru-RU" sz="1800">
                          <a:solidFill>
                            <a:srgbClr val="000000"/>
                          </a:solidFill>
                          <a:latin typeface="Times New Roman" pitchFamily="18" charset="0"/>
                          <a:cs typeface="Times New Roman" pitchFamily="18" charset="0"/>
                        </a:rPr>
                        <a:t>МБОУ "Сергеевская СОШ"</a:t>
                      </a:r>
                      <a:endParaRPr lang="ru-RU" sz="1800">
                        <a:latin typeface="Times New Roman" pitchFamily="18" charset="0"/>
                        <a:cs typeface="Times New Roman" pitchFamily="18" charset="0"/>
                      </a:endParaRPr>
                    </a:p>
                  </a:txBody>
                  <a:tcPr marL="68580" marR="68580" marT="0" marB="0"/>
                </a:tc>
                <a:tc>
                  <a:txBody>
                    <a:bodyPr/>
                    <a:lstStyle/>
                    <a:p>
                      <a:pPr algn="ctr">
                        <a:lnSpc>
                          <a:spcPct val="107000"/>
                        </a:lnSpc>
                        <a:spcAft>
                          <a:spcPts val="0"/>
                        </a:spcAft>
                      </a:pPr>
                      <a:r>
                        <a:rPr lang="ru-RU" sz="1800" kern="1200" dirty="0" smtClean="0">
                          <a:solidFill>
                            <a:schemeClr val="dk1"/>
                          </a:solidFill>
                          <a:latin typeface="Times New Roman" pitchFamily="18" charset="0"/>
                          <a:ea typeface="+mn-ea"/>
                          <a:cs typeface="Times New Roman" pitchFamily="18" charset="0"/>
                        </a:rPr>
                        <a:t>93</a:t>
                      </a:r>
                      <a:endParaRPr lang="ru-RU" sz="1800" dirty="0">
                        <a:latin typeface="Times New Roman" pitchFamily="18" charset="0"/>
                        <a:cs typeface="Times New Roman" pitchFamily="18" charset="0"/>
                      </a:endParaRPr>
                    </a:p>
                  </a:txBody>
                  <a:tcPr marL="68580" marR="68580" marT="0" marB="0"/>
                </a:tc>
              </a:tr>
              <a:tr h="370840">
                <a:tc>
                  <a:txBody>
                    <a:bodyPr/>
                    <a:lstStyle/>
                    <a:p>
                      <a:pPr algn="ctr">
                        <a:lnSpc>
                          <a:spcPct val="107000"/>
                        </a:lnSpc>
                        <a:spcAft>
                          <a:spcPts val="0"/>
                        </a:spcAft>
                      </a:pPr>
                      <a:r>
                        <a:rPr lang="ru-RU" sz="1800" dirty="0">
                          <a:latin typeface="Times New Roman" pitchFamily="18" charset="0"/>
                          <a:cs typeface="Times New Roman" pitchFamily="18" charset="0"/>
                        </a:rPr>
                        <a:t>191</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Лесокамочка</a:t>
                      </a:r>
                      <a:r>
                        <a:rPr lang="ru-RU" sz="1800" dirty="0">
                          <a:solidFill>
                            <a:srgbClr val="000000"/>
                          </a:solidFill>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90,5</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Calibri"/>
                          <a:cs typeface="Calibri"/>
                        </a:rPr>
                        <a:t>204</a:t>
                      </a:r>
                      <a:endParaRPr lang="ru-RU" sz="1800" b="0" dirty="0">
                        <a:latin typeface="Calibri"/>
                      </a:endParaRPr>
                    </a:p>
                  </a:txBody>
                  <a:tcPr marL="68580" marR="68580" marT="0" marB="0"/>
                </a:tc>
                <a:tc>
                  <a:txBody>
                    <a:bodyPr/>
                    <a:lstStyle/>
                    <a:p>
                      <a:pPr>
                        <a:lnSpc>
                          <a:spcPct val="107000"/>
                        </a:lnSpc>
                        <a:spcAft>
                          <a:spcPts val="0"/>
                        </a:spcAft>
                      </a:pPr>
                      <a:r>
                        <a:rPr lang="ru-RU" sz="1800" b="0" dirty="0">
                          <a:solidFill>
                            <a:srgbClr val="000000"/>
                          </a:solidFill>
                          <a:latin typeface="Calibri"/>
                          <a:cs typeface="Calibri"/>
                        </a:rPr>
                        <a:t>МБОУ "</a:t>
                      </a:r>
                      <a:r>
                        <a:rPr lang="ru-RU" sz="1800" b="0" dirty="0" err="1">
                          <a:solidFill>
                            <a:srgbClr val="000000"/>
                          </a:solidFill>
                          <a:latin typeface="Calibri"/>
                          <a:cs typeface="Calibri"/>
                        </a:rPr>
                        <a:t>Кебратская</a:t>
                      </a:r>
                      <a:r>
                        <a:rPr lang="ru-RU" sz="1800" b="0" dirty="0">
                          <a:solidFill>
                            <a:srgbClr val="000000"/>
                          </a:solidFill>
                          <a:latin typeface="Calibri"/>
                          <a:cs typeface="Calibri"/>
                        </a:rPr>
                        <a:t> ООШ"</a:t>
                      </a:r>
                      <a:endParaRPr lang="ru-RU" sz="1800" b="0" dirty="0">
                        <a:latin typeface="Calibri"/>
                      </a:endParaRPr>
                    </a:p>
                  </a:txBody>
                  <a:tcPr marL="68580" marR="68580" marT="0" marB="0"/>
                </a:tc>
                <a:tc>
                  <a:txBody>
                    <a:bodyPr/>
                    <a:lstStyle/>
                    <a:p>
                      <a:pPr algn="ctr">
                        <a:lnSpc>
                          <a:spcPct val="107000"/>
                        </a:lnSpc>
                        <a:spcAft>
                          <a:spcPts val="0"/>
                        </a:spcAft>
                      </a:pPr>
                      <a:r>
                        <a:rPr lang="ru-RU" sz="1800" dirty="0" smtClean="0">
                          <a:solidFill>
                            <a:srgbClr val="000000"/>
                          </a:solidFill>
                          <a:latin typeface="Times New Roman" pitchFamily="18" charset="0"/>
                          <a:ea typeface="Calibri"/>
                          <a:cs typeface="Times New Roman" pitchFamily="18" charset="0"/>
                        </a:rPr>
                        <a:t>88</a:t>
                      </a:r>
                      <a:endParaRPr lang="ru-RU" sz="1800" dirty="0">
                        <a:latin typeface="Times New Roman" pitchFamily="18" charset="0"/>
                        <a:cs typeface="Times New Roman" pitchFamily="18" charset="0"/>
                      </a:endParaRPr>
                    </a:p>
                  </a:txBody>
                  <a:tcPr marL="68580" marR="68580" marT="0" marB="0"/>
                </a:tc>
              </a:tr>
              <a:tr h="370840">
                <a:tc>
                  <a:txBody>
                    <a:bodyPr/>
                    <a:lstStyle/>
                    <a:p>
                      <a:pPr algn="ctr">
                        <a:lnSpc>
                          <a:spcPct val="107000"/>
                        </a:lnSpc>
                        <a:spcAft>
                          <a:spcPts val="0"/>
                        </a:spcAft>
                      </a:pPr>
                      <a:r>
                        <a:rPr lang="ru-RU" sz="1800" dirty="0">
                          <a:latin typeface="Times New Roman" pitchFamily="18" charset="0"/>
                          <a:cs typeface="Times New Roman" pitchFamily="18" charset="0"/>
                        </a:rPr>
                        <a:t>226</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Онылская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80</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Times New Roman" pitchFamily="18" charset="0"/>
                          <a:cs typeface="Times New Roman" pitchFamily="18" charset="0"/>
                        </a:rPr>
                        <a:t>247</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Верхнестарицкая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50</a:t>
                      </a:r>
                      <a:endParaRPr lang="ru-RU" sz="1800" dirty="0">
                        <a:latin typeface="Times New Roman" pitchFamily="18" charset="0"/>
                        <a:cs typeface="Times New Roman" pitchFamily="18" charset="0"/>
                      </a:endParaRPr>
                    </a:p>
                  </a:txBody>
                  <a:tcPr/>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100,</a:t>
                      </a:r>
                      <a:r>
                        <a:rPr lang="ru-RU" sz="3200" baseline="0" dirty="0" smtClean="0">
                          <a:latin typeface="Times New Roman" pitchFamily="18" charset="0"/>
                          <a:cs typeface="Times New Roman" pitchFamily="18" charset="0"/>
                        </a:rPr>
                        <a:t> наименьший –</a:t>
                      </a:r>
                      <a:r>
                        <a:rPr lang="ru-RU" sz="3200" b="1" kern="1200" dirty="0" smtClean="0">
                          <a:solidFill>
                            <a:schemeClr val="dk1"/>
                          </a:solidFill>
                          <a:latin typeface="+mn-lt"/>
                          <a:ea typeface="+mn-ea"/>
                          <a:cs typeface="+mn-cs"/>
                        </a:rPr>
                        <a:t>37,5</a:t>
                      </a:r>
                      <a:endParaRPr lang="ru-RU" sz="3200" b="1" dirty="0" smtClean="0">
                        <a:latin typeface="Times New Roman" pitchFamily="18" charset="0"/>
                        <a:cs typeface="Times New Roman" pitchFamily="18" charset="0"/>
                      </a:endParaRPr>
                    </a:p>
                    <a:p>
                      <a:pPr algn="ctr">
                        <a:lnSpc>
                          <a:spcPct val="107000"/>
                        </a:lnSpc>
                        <a:spcAft>
                          <a:spcPts val="0"/>
                        </a:spcAft>
                      </a:pPr>
                      <a:endParaRPr lang="ru-RU" sz="1800" b="1" dirty="0" smtClean="0">
                        <a:latin typeface="Times New Roman" pitchFamily="18" charset="0"/>
                        <a:cs typeface="Times New Roman" pitchFamily="18" charset="0"/>
                      </a:endParaRPr>
                    </a:p>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endParaRPr lang="ru-RU"/>
          </a:p>
        </p:txBody>
      </p:sp>
      <p:sp>
        <p:nvSpPr>
          <p:cNvPr id="3" name="Текст 2"/>
          <p:cNvSpPr>
            <a:spLocks noGrp="1"/>
          </p:cNvSpPr>
          <p:nvPr>
            <p:ph type="body" sz="quarter" idx="11"/>
          </p:nvPr>
        </p:nvSpPr>
        <p:spPr/>
        <p:txBody>
          <a:bodyPr/>
          <a:lstStyle/>
          <a:p>
            <a:r>
              <a:rPr lang="ru-RU" b="1" dirty="0" smtClean="0"/>
              <a:t>доступность образовательной деятельности для инвалидов</a:t>
            </a:r>
            <a:endParaRPr lang="ru-RU" dirty="0"/>
          </a:p>
        </p:txBody>
      </p:sp>
      <p:graphicFrame>
        <p:nvGraphicFramePr>
          <p:cNvPr id="7" name="Содержимое 6"/>
          <p:cNvGraphicFramePr>
            <a:graphicFrameLocks noGrp="1"/>
          </p:cNvGraphicFramePr>
          <p:nvPr>
            <p:ph sz="quarter" idx="12"/>
          </p:nvPr>
        </p:nvGraphicFramePr>
        <p:xfrm>
          <a:off x="334963" y="1700213"/>
          <a:ext cx="11522076" cy="4422140"/>
        </p:xfrm>
        <a:graphic>
          <a:graphicData uri="http://schemas.openxmlformats.org/drawingml/2006/table">
            <a:tbl>
              <a:tblPr firstRow="1" bandRow="1">
                <a:tableStyleId>{5C22544A-7EE6-4342-B048-85BDC9FD1C3A}</a:tableStyleId>
              </a:tblPr>
              <a:tblGrid>
                <a:gridCol w="3840692"/>
                <a:gridCol w="3840692"/>
                <a:gridCol w="3840692"/>
              </a:tblGrid>
              <a:tr h="370840">
                <a:tc>
                  <a:txBody>
                    <a:bodyPr/>
                    <a:lstStyle/>
                    <a:p>
                      <a:r>
                        <a:rPr lang="ru-RU" sz="1800" b="1" kern="1200" dirty="0" smtClean="0">
                          <a:solidFill>
                            <a:schemeClr val="lt1"/>
                          </a:solidFill>
                          <a:latin typeface="+mn-lt"/>
                          <a:ea typeface="+mn-ea"/>
                          <a:cs typeface="+mn-cs"/>
                        </a:rPr>
                        <a:t>Место в рейтинге по группе </a:t>
                      </a:r>
                      <a:endParaRPr lang="ru-RU" dirty="0"/>
                    </a:p>
                  </a:txBody>
                  <a:tcPr/>
                </a:tc>
                <a:tc>
                  <a:txBody>
                    <a:bodyPr/>
                    <a:lstStyle/>
                    <a:p>
                      <a:r>
                        <a:rPr lang="ru-RU" sz="1800" b="1" kern="1200" dirty="0" smtClean="0">
                          <a:solidFill>
                            <a:schemeClr val="lt1"/>
                          </a:solidFill>
                          <a:latin typeface="+mn-lt"/>
                          <a:ea typeface="+mn-ea"/>
                          <a:cs typeface="+mn-cs"/>
                        </a:rPr>
                        <a:t>Организация</a:t>
                      </a:r>
                      <a:endParaRPr lang="ru-RU" dirty="0"/>
                    </a:p>
                  </a:txBody>
                  <a:tcPr/>
                </a:tc>
                <a:tc>
                  <a:txBody>
                    <a:bodyPr/>
                    <a:lstStyle/>
                    <a:p>
                      <a:r>
                        <a:rPr lang="ru-RU" sz="1800" b="1" kern="1200" dirty="0" smtClean="0">
                          <a:solidFill>
                            <a:schemeClr val="lt1"/>
                          </a:solidFill>
                          <a:latin typeface="+mn-lt"/>
                          <a:ea typeface="+mn-ea"/>
                          <a:cs typeface="+mn-cs"/>
                        </a:rPr>
                        <a:t>Баллы</a:t>
                      </a:r>
                      <a:endParaRPr lang="ru-RU" dirty="0"/>
                    </a:p>
                  </a:txBody>
                  <a:tcPr/>
                </a:tc>
              </a:tr>
              <a:tr h="370840">
                <a:tc>
                  <a:txBody>
                    <a:bodyPr/>
                    <a:lstStyle/>
                    <a:p>
                      <a:pPr algn="ctr">
                        <a:lnSpc>
                          <a:spcPct val="107000"/>
                        </a:lnSpc>
                        <a:spcAft>
                          <a:spcPts val="0"/>
                        </a:spcAft>
                      </a:pPr>
                      <a:r>
                        <a:rPr lang="ru-RU" sz="1800" dirty="0">
                          <a:latin typeface="Times New Roman" pitchFamily="18" charset="0"/>
                          <a:cs typeface="Times New Roman" pitchFamily="18" charset="0"/>
                        </a:rPr>
                        <a:t>42</a:t>
                      </a:r>
                    </a:p>
                  </a:txBody>
                  <a:tcPr marL="68580" marR="68580" marT="0" marB="0"/>
                </a:tc>
                <a:tc>
                  <a:txBody>
                    <a:bodyPr/>
                    <a:lstStyle/>
                    <a:p>
                      <a:pPr>
                        <a:lnSpc>
                          <a:spcPct val="107000"/>
                        </a:lnSpc>
                        <a:spcAft>
                          <a:spcPts val="0"/>
                        </a:spcAft>
                      </a:pPr>
                      <a:r>
                        <a:rPr lang="ru-RU" sz="1800" dirty="0">
                          <a:solidFill>
                            <a:srgbClr val="000000"/>
                          </a:solidFill>
                          <a:latin typeface="Times New Roman" pitchFamily="18" charset="0"/>
                          <a:cs typeface="Times New Roman" pitchFamily="18" charset="0"/>
                        </a:rPr>
                        <a:t>МБОУ "</a:t>
                      </a:r>
                      <a:r>
                        <a:rPr lang="ru-RU" sz="1800" dirty="0" err="1">
                          <a:solidFill>
                            <a:srgbClr val="000000"/>
                          </a:solidFill>
                          <a:latin typeface="Times New Roman" pitchFamily="18" charset="0"/>
                          <a:cs typeface="Times New Roman" pitchFamily="18" charset="0"/>
                        </a:rPr>
                        <a:t>Кебратская</a:t>
                      </a:r>
                      <a:r>
                        <a:rPr lang="ru-RU" sz="1800" dirty="0">
                          <a:solidFill>
                            <a:srgbClr val="000000"/>
                          </a:solidFill>
                          <a:latin typeface="Times New Roman" pitchFamily="18" charset="0"/>
                          <a:cs typeface="Times New Roman" pitchFamily="18" charset="0"/>
                        </a:rPr>
                        <a:t> ООШ"</a:t>
                      </a:r>
                      <a:endParaRPr lang="ru-RU" sz="1800" dirty="0">
                        <a:latin typeface="Times New Roman" pitchFamily="18" charset="0"/>
                        <a:cs typeface="Times New Roman" pitchFamily="18" charset="0"/>
                      </a:endParaRPr>
                    </a:p>
                  </a:txBody>
                  <a:tcPr marL="68580" marR="68580" marT="0" marB="0"/>
                </a:tc>
                <a:tc>
                  <a:txBody>
                    <a:bodyPr/>
                    <a:lstStyle/>
                    <a:p>
                      <a:pPr algn="ctr"/>
                      <a:r>
                        <a:rPr lang="ru-RU" sz="1800" kern="1200" dirty="0" smtClean="0">
                          <a:solidFill>
                            <a:schemeClr val="dk1"/>
                          </a:solidFill>
                          <a:latin typeface="Times New Roman" pitchFamily="18" charset="0"/>
                          <a:ea typeface="+mn-ea"/>
                          <a:cs typeface="Times New Roman" pitchFamily="18" charset="0"/>
                        </a:rPr>
                        <a:t>54</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Times New Roman" pitchFamily="18" charset="0"/>
                          <a:cs typeface="Times New Roman" pitchFamily="18" charset="0"/>
                        </a:rPr>
                        <a:t>50</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Сергеевская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52</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Times New Roman" pitchFamily="18" charset="0"/>
                          <a:cs typeface="Times New Roman" pitchFamily="18" charset="0"/>
                        </a:rPr>
                        <a:t>60</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Гайнская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47,8</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Times New Roman" pitchFamily="18" charset="0"/>
                          <a:cs typeface="Times New Roman" pitchFamily="18" charset="0"/>
                        </a:rPr>
                        <a:t>84</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Лесокамочка</a:t>
                      </a:r>
                      <a:r>
                        <a:rPr lang="ru-RU" sz="1800" b="0" dirty="0">
                          <a:solidFill>
                            <a:srgbClr val="000000"/>
                          </a:solidFill>
                          <a:latin typeface="Times New Roman" pitchFamily="18" charset="0"/>
                          <a:cs typeface="Times New Roman" pitchFamily="18" charset="0"/>
                        </a:rPr>
                        <a:t>»</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44</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dirty="0">
                          <a:latin typeface="Times New Roman" pitchFamily="18" charset="0"/>
                          <a:cs typeface="Times New Roman" pitchFamily="18" charset="0"/>
                        </a:rPr>
                        <a:t>119</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Усть-Черновская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36</a:t>
                      </a:r>
                      <a:endParaRPr lang="ru-RU" sz="1800" dirty="0">
                        <a:latin typeface="Times New Roman" pitchFamily="18" charset="0"/>
                        <a:cs typeface="Times New Roman" pitchFamily="18" charset="0"/>
                      </a:endParaRPr>
                    </a:p>
                  </a:txBody>
                  <a:tcPr/>
                </a:tc>
              </a:tr>
              <a:tr h="370840">
                <a:tc>
                  <a:txBody>
                    <a:bodyPr/>
                    <a:lstStyle/>
                    <a:p>
                      <a:pPr algn="ctr">
                        <a:lnSpc>
                          <a:spcPct val="107000"/>
                        </a:lnSpc>
                        <a:spcAft>
                          <a:spcPts val="0"/>
                        </a:spcAft>
                      </a:pPr>
                      <a:r>
                        <a:rPr lang="ru-RU" sz="1800" b="0">
                          <a:latin typeface="Times New Roman" pitchFamily="18" charset="0"/>
                          <a:cs typeface="Times New Roman" pitchFamily="18" charset="0"/>
                        </a:rPr>
                        <a:t>161</a:t>
                      </a:r>
                    </a:p>
                  </a:txBody>
                  <a:tcPr marL="68580" marR="68580" marT="0" marB="0"/>
                </a:tc>
                <a:tc>
                  <a:txBody>
                    <a:bodyPr/>
                    <a:lstStyle/>
                    <a:p>
                      <a:pPr>
                        <a:lnSpc>
                          <a:spcPct val="107000"/>
                        </a:lnSpc>
                        <a:spcAft>
                          <a:spcPts val="0"/>
                        </a:spcAft>
                      </a:pPr>
                      <a:r>
                        <a:rPr lang="ru-RU" sz="1800" b="0">
                          <a:solidFill>
                            <a:srgbClr val="000000"/>
                          </a:solidFill>
                          <a:latin typeface="Times New Roman" pitchFamily="18" charset="0"/>
                          <a:cs typeface="Times New Roman" pitchFamily="18" charset="0"/>
                        </a:rPr>
                        <a:t>МБОУ "Онылская ООШ"</a:t>
                      </a:r>
                      <a:endParaRPr lang="ru-RU" sz="1800" b="0">
                        <a:latin typeface="Times New Roman" pitchFamily="18" charset="0"/>
                        <a:cs typeface="Times New Roman" pitchFamily="18" charset="0"/>
                      </a:endParaRPr>
                    </a:p>
                  </a:txBody>
                  <a:tcPr marL="68580" marR="68580" marT="0" marB="0"/>
                </a:tc>
                <a:tc>
                  <a:txBody>
                    <a:bodyPr/>
                    <a:lstStyle/>
                    <a:p>
                      <a:pPr algn="ctr">
                        <a:lnSpc>
                          <a:spcPct val="107000"/>
                        </a:lnSpc>
                        <a:spcAft>
                          <a:spcPts val="0"/>
                        </a:spcAft>
                      </a:pPr>
                      <a:r>
                        <a:rPr lang="ru-RU" sz="1800" dirty="0" smtClean="0">
                          <a:latin typeface="Times New Roman" pitchFamily="18" charset="0"/>
                          <a:cs typeface="Times New Roman" pitchFamily="18" charset="0"/>
                        </a:rPr>
                        <a:t>30</a:t>
                      </a:r>
                      <a:endParaRPr lang="ru-RU" sz="1800" dirty="0">
                        <a:latin typeface="Times New Roman" pitchFamily="18" charset="0"/>
                        <a:cs typeface="Times New Roman" pitchFamily="18" charset="0"/>
                      </a:endParaRPr>
                    </a:p>
                  </a:txBody>
                  <a:tcPr marL="68580" marR="68580" marT="0" marB="0"/>
                </a:tc>
              </a:tr>
              <a:tr h="370840">
                <a:tc>
                  <a:txBody>
                    <a:bodyPr/>
                    <a:lstStyle/>
                    <a:p>
                      <a:pPr algn="ctr">
                        <a:lnSpc>
                          <a:spcPct val="107000"/>
                        </a:lnSpc>
                        <a:spcAft>
                          <a:spcPts val="0"/>
                        </a:spcAft>
                      </a:pPr>
                      <a:r>
                        <a:rPr lang="ru-RU" sz="1800" b="0" dirty="0">
                          <a:latin typeface="Times New Roman" pitchFamily="18" charset="0"/>
                          <a:cs typeface="Times New Roman" pitchFamily="18" charset="0"/>
                        </a:rPr>
                        <a:t>262</a:t>
                      </a:r>
                    </a:p>
                  </a:txBody>
                  <a:tcPr marL="68580" marR="68580" marT="0" marB="0"/>
                </a:tc>
                <a:tc>
                  <a:txBody>
                    <a:bodyPr/>
                    <a:lstStyle/>
                    <a:p>
                      <a:pPr>
                        <a:lnSpc>
                          <a:spcPct val="107000"/>
                        </a:lnSpc>
                        <a:spcAft>
                          <a:spcPts val="0"/>
                        </a:spcAft>
                      </a:pPr>
                      <a:r>
                        <a:rPr lang="ru-RU" sz="1800" b="0" dirty="0">
                          <a:solidFill>
                            <a:srgbClr val="000000"/>
                          </a:solidFill>
                          <a:latin typeface="Times New Roman" pitchFamily="18" charset="0"/>
                          <a:cs typeface="Times New Roman" pitchFamily="18" charset="0"/>
                        </a:rPr>
                        <a:t>МБОУ "</a:t>
                      </a:r>
                      <a:r>
                        <a:rPr lang="ru-RU" sz="1800" b="0" dirty="0" err="1">
                          <a:solidFill>
                            <a:srgbClr val="000000"/>
                          </a:solidFill>
                          <a:latin typeface="Times New Roman" pitchFamily="18" charset="0"/>
                          <a:cs typeface="Times New Roman" pitchFamily="18" charset="0"/>
                        </a:rPr>
                        <a:t>Верхнестарицкая</a:t>
                      </a:r>
                      <a:r>
                        <a:rPr lang="ru-RU" sz="1800" b="0" dirty="0">
                          <a:solidFill>
                            <a:srgbClr val="000000"/>
                          </a:solidFill>
                          <a:latin typeface="Times New Roman" pitchFamily="18" charset="0"/>
                          <a:cs typeface="Times New Roman" pitchFamily="18" charset="0"/>
                        </a:rPr>
                        <a:t> СОШ"</a:t>
                      </a:r>
                      <a:endParaRPr lang="ru-RU" sz="1800" b="0" dirty="0">
                        <a:latin typeface="Times New Roman" pitchFamily="18" charset="0"/>
                        <a:cs typeface="Times New Roman" pitchFamily="18" charset="0"/>
                      </a:endParaRPr>
                    </a:p>
                  </a:txBody>
                  <a:tcPr marL="68580" marR="68580" marT="0" marB="0"/>
                </a:tc>
                <a:tc>
                  <a:txBody>
                    <a:bodyPr/>
                    <a:lstStyle/>
                    <a:p>
                      <a:pPr algn="ctr"/>
                      <a:r>
                        <a:rPr lang="ru-RU" sz="1800" dirty="0" smtClean="0">
                          <a:latin typeface="Times New Roman" pitchFamily="18" charset="0"/>
                          <a:cs typeface="Times New Roman" pitchFamily="18" charset="0"/>
                        </a:rPr>
                        <a:t>0</a:t>
                      </a:r>
                      <a:endParaRPr lang="ru-RU" sz="1800" dirty="0">
                        <a:latin typeface="Times New Roman" pitchFamily="18" charset="0"/>
                        <a:cs typeface="Times New Roman" pitchFamily="18" charset="0"/>
                      </a:endParaRPr>
                    </a:p>
                  </a:txBody>
                  <a:tcPr/>
                </a:tc>
              </a:tr>
              <a:tr h="370840">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3200" dirty="0" smtClean="0">
                          <a:latin typeface="Times New Roman" pitchFamily="18" charset="0"/>
                          <a:cs typeface="Times New Roman" pitchFamily="18" charset="0"/>
                        </a:rPr>
                        <a:t>Наибольший</a:t>
                      </a:r>
                      <a:r>
                        <a:rPr lang="ru-RU" sz="3200" baseline="0" dirty="0" smtClean="0">
                          <a:latin typeface="Times New Roman" pitchFamily="18" charset="0"/>
                          <a:cs typeface="Times New Roman" pitchFamily="18" charset="0"/>
                        </a:rPr>
                        <a:t>  балл в крае -</a:t>
                      </a:r>
                      <a:r>
                        <a:rPr lang="ru-RU" sz="3200" b="1" baseline="0" dirty="0" smtClean="0">
                          <a:latin typeface="Times New Roman" pitchFamily="18" charset="0"/>
                          <a:cs typeface="Times New Roman" pitchFamily="18" charset="0"/>
                        </a:rPr>
                        <a:t>92,</a:t>
                      </a:r>
                      <a:r>
                        <a:rPr lang="ru-RU" sz="3200" baseline="0" dirty="0" smtClean="0">
                          <a:latin typeface="Times New Roman" pitchFamily="18" charset="0"/>
                          <a:cs typeface="Times New Roman" pitchFamily="18" charset="0"/>
                        </a:rPr>
                        <a:t> наименьший –</a:t>
                      </a:r>
                      <a:r>
                        <a:rPr lang="ru-RU" sz="3200" b="1" kern="1200" baseline="0" dirty="0" smtClean="0">
                          <a:solidFill>
                            <a:schemeClr val="dk1"/>
                          </a:solidFill>
                          <a:latin typeface="+mn-lt"/>
                          <a:ea typeface="+mn-ea"/>
                          <a:cs typeface="+mn-cs"/>
                        </a:rPr>
                        <a:t>6  (0)</a:t>
                      </a:r>
                      <a:endParaRPr lang="ru-RU" sz="3200" b="1" dirty="0" smtClean="0">
                        <a:latin typeface="Times New Roman" pitchFamily="18" charset="0"/>
                        <a:cs typeface="Times New Roman" pitchFamily="18" charset="0"/>
                      </a:endParaRPr>
                    </a:p>
                    <a:p>
                      <a:pPr algn="ctr">
                        <a:lnSpc>
                          <a:spcPct val="107000"/>
                        </a:lnSpc>
                        <a:spcAft>
                          <a:spcPts val="0"/>
                        </a:spcAft>
                      </a:pPr>
                      <a:endParaRPr lang="ru-RU" sz="1800" b="1" dirty="0" smtClean="0">
                        <a:latin typeface="Times New Roman" pitchFamily="18" charset="0"/>
                        <a:cs typeface="Times New Roman" pitchFamily="18" charset="0"/>
                      </a:endParaRPr>
                    </a:p>
                    <a:p>
                      <a:endParaRPr lang="ru-RU" dirty="0" smtClean="0"/>
                    </a:p>
                    <a:p>
                      <a:endParaRPr lang="ru-RU" dirty="0"/>
                    </a:p>
                  </a:txBody>
                  <a:tcPr/>
                </a:tc>
                <a:tc hMerge="1">
                  <a:txBody>
                    <a:bodyPr/>
                    <a:lstStyle/>
                    <a:p>
                      <a:endParaRPr lang="ru-RU" dirty="0"/>
                    </a:p>
                  </a:txBody>
                  <a:tcPr/>
                </a:tc>
                <a:tc hMerge="1">
                  <a:txBody>
                    <a:bodyPr/>
                    <a:lstStyle/>
                    <a:p>
                      <a:endParaRPr lang="ru-RU" dirty="0"/>
                    </a:p>
                  </a:txBody>
                  <a:tcPr/>
                </a:tc>
              </a:tr>
            </a:tbl>
          </a:graphicData>
        </a:graphic>
      </p:graphicFrame>
      <p:sp>
        <p:nvSpPr>
          <p:cNvPr id="5" name="Содержимое 4"/>
          <p:cNvSpPr>
            <a:spLocks noGrp="1"/>
          </p:cNvSpPr>
          <p:nvPr>
            <p:ph sz="quarter" idx="13"/>
          </p:nvPr>
        </p:nvSpPr>
        <p:spPr/>
        <p:txBody>
          <a:bodyPr/>
          <a:lstStyle/>
          <a:p>
            <a:endParaRPr lang="ru-RU"/>
          </a:p>
        </p:txBody>
      </p:sp>
      <p:sp>
        <p:nvSpPr>
          <p:cNvPr id="6" name="Текст 5"/>
          <p:cNvSpPr>
            <a:spLocks noGrp="1"/>
          </p:cNvSpPr>
          <p:nvPr>
            <p:ph type="body" sz="quarter" idx="14"/>
          </p:nvPr>
        </p:nvSpPr>
        <p:spPr/>
        <p:txBody>
          <a:bodyP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тупени">
  <a:themeElements>
    <a:clrScheme name="PK-pres">
      <a:dk1>
        <a:srgbClr val="1C2D38"/>
      </a:dk1>
      <a:lt1>
        <a:srgbClr val="FFFFFF"/>
      </a:lt1>
      <a:dk2>
        <a:srgbClr val="41647D"/>
      </a:dk2>
      <a:lt2>
        <a:srgbClr val="E2EBF0"/>
      </a:lt2>
      <a:accent1>
        <a:srgbClr val="EB1E23"/>
      </a:accent1>
      <a:accent2>
        <a:srgbClr val="FFEB00"/>
      </a:accent2>
      <a:accent3>
        <a:srgbClr val="0089CF"/>
      </a:accent3>
      <a:accent4>
        <a:srgbClr val="F7931E"/>
      </a:accent4>
      <a:accent5>
        <a:srgbClr val="23C332"/>
      </a:accent5>
      <a:accent6>
        <a:srgbClr val="911EE1"/>
      </a:accent6>
      <a:hlink>
        <a:srgbClr val="00669A"/>
      </a:hlink>
      <a:folHlink>
        <a:srgbClr val="0799D3"/>
      </a:folHlink>
    </a:clrScheme>
    <a:fontScheme name="PK-pres">
      <a:majorFont>
        <a:latin typeface="PermianSlabSerifTypeface"/>
        <a:ea typeface=""/>
        <a:cs typeface=""/>
      </a:majorFont>
      <a:minorFont>
        <a:latin typeface="PermianSans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Презентация1" id="{43CDED48-7DB2-4702-9FA5-9099D4A796CC}" vid="{F79A91E8-31BE-40C7-AF58-03015B26384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ступени</Template>
  <TotalTime>1780</TotalTime>
  <Words>2192</Words>
  <Application>Microsoft Office PowerPoint</Application>
  <PresentationFormat>Произвольный</PresentationFormat>
  <Paragraphs>465</Paragraphs>
  <Slides>39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39</vt:i4>
      </vt:variant>
    </vt:vector>
  </HeadingPairs>
  <TitlesOfParts>
    <vt:vector size="48" baseType="lpstr">
      <vt:lpstr>Arial</vt:lpstr>
      <vt:lpstr>PermianSlabSerifTypeface</vt:lpstr>
      <vt:lpstr>PermianSansTypeface</vt:lpstr>
      <vt:lpstr>PermianSerifTypeface</vt:lpstr>
      <vt:lpstr>Wingdings</vt:lpstr>
      <vt:lpstr>Montserrat</vt:lpstr>
      <vt:lpstr>Calibri</vt:lpstr>
      <vt:lpstr>Times New Roman</vt:lpstr>
      <vt:lpstr>ступени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Охотникова Ольга Владимировна</dc:creator>
  <cp:keywords>презентация</cp:keywords>
  <cp:lastModifiedBy>1</cp:lastModifiedBy>
  <cp:revision>188</cp:revision>
  <cp:lastPrinted>2022-01-18T07:57:32Z</cp:lastPrinted>
  <dcterms:created xsi:type="dcterms:W3CDTF">2021-12-24T08:12:23Z</dcterms:created>
  <dcterms:modified xsi:type="dcterms:W3CDTF">2023-03-17T04:24:27Z</dcterms:modified>
</cp:coreProperties>
</file>